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0"/>
  </p:notesMasterIdLst>
  <p:sldIdLst>
    <p:sldId id="437" r:id="rId5"/>
    <p:sldId id="686" r:id="rId6"/>
    <p:sldId id="688" r:id="rId7"/>
    <p:sldId id="687" r:id="rId8"/>
    <p:sldId id="689" r:id="rId9"/>
    <p:sldId id="690" r:id="rId10"/>
    <p:sldId id="691" r:id="rId11"/>
    <p:sldId id="692" r:id="rId12"/>
    <p:sldId id="693" r:id="rId13"/>
    <p:sldId id="699" r:id="rId14"/>
    <p:sldId id="700" r:id="rId15"/>
    <p:sldId id="695" r:id="rId16"/>
    <p:sldId id="654" r:id="rId17"/>
    <p:sldId id="656" r:id="rId18"/>
    <p:sldId id="657" r:id="rId19"/>
    <p:sldId id="658" r:id="rId20"/>
    <p:sldId id="660" r:id="rId21"/>
    <p:sldId id="659" r:id="rId22"/>
    <p:sldId id="416" r:id="rId23"/>
    <p:sldId id="625" r:id="rId24"/>
    <p:sldId id="319" r:id="rId25"/>
    <p:sldId id="624" r:id="rId26"/>
    <p:sldId id="623" r:id="rId27"/>
    <p:sldId id="622" r:id="rId28"/>
    <p:sldId id="582" r:id="rId29"/>
    <p:sldId id="586" r:id="rId30"/>
    <p:sldId id="583" r:id="rId31"/>
    <p:sldId id="587" r:id="rId32"/>
    <p:sldId id="585" r:id="rId33"/>
    <p:sldId id="588" r:id="rId34"/>
    <p:sldId id="589" r:id="rId35"/>
    <p:sldId id="590" r:id="rId36"/>
    <p:sldId id="661" r:id="rId37"/>
    <p:sldId id="662" r:id="rId38"/>
    <p:sldId id="663" r:id="rId39"/>
    <p:sldId id="505" r:id="rId40"/>
    <p:sldId id="551" r:id="rId41"/>
    <p:sldId id="553" r:id="rId42"/>
    <p:sldId id="509" r:id="rId43"/>
    <p:sldId id="507" r:id="rId44"/>
    <p:sldId id="554" r:id="rId45"/>
    <p:sldId id="666" r:id="rId46"/>
    <p:sldId id="673" r:id="rId47"/>
    <p:sldId id="674" r:id="rId48"/>
    <p:sldId id="675" r:id="rId49"/>
    <p:sldId id="555" r:id="rId50"/>
    <p:sldId id="510" r:id="rId51"/>
    <p:sldId id="556" r:id="rId52"/>
    <p:sldId id="558" r:id="rId53"/>
    <p:sldId id="671" r:id="rId54"/>
    <p:sldId id="672" r:id="rId55"/>
    <p:sldId id="701" r:id="rId56"/>
    <p:sldId id="702" r:id="rId57"/>
    <p:sldId id="703" r:id="rId58"/>
    <p:sldId id="704" r:id="rId59"/>
    <p:sldId id="705" r:id="rId60"/>
    <p:sldId id="706" r:id="rId61"/>
    <p:sldId id="707" r:id="rId62"/>
    <p:sldId id="679" r:id="rId63"/>
    <p:sldId id="346" r:id="rId64"/>
    <p:sldId id="626" r:id="rId65"/>
    <p:sldId id="367" r:id="rId66"/>
    <p:sldId id="627" r:id="rId67"/>
    <p:sldId id="629" r:id="rId68"/>
    <p:sldId id="630" r:id="rId69"/>
    <p:sldId id="631" r:id="rId70"/>
    <p:sldId id="269" r:id="rId71"/>
    <p:sldId id="414" r:id="rId72"/>
    <p:sldId id="680" r:id="rId73"/>
    <p:sldId id="262" r:id="rId74"/>
    <p:sldId id="497" r:id="rId75"/>
    <p:sldId id="467" r:id="rId76"/>
    <p:sldId id="466" r:id="rId77"/>
    <p:sldId id="512" r:id="rId78"/>
    <p:sldId id="513" r:id="rId79"/>
    <p:sldId id="443" r:id="rId80"/>
    <p:sldId id="433" r:id="rId81"/>
    <p:sldId id="560" r:id="rId82"/>
    <p:sldId id="561" r:id="rId83"/>
    <p:sldId id="562" r:id="rId84"/>
    <p:sldId id="563" r:id="rId85"/>
    <p:sldId id="575" r:id="rId86"/>
    <p:sldId id="576" r:id="rId87"/>
    <p:sldId id="565" r:id="rId88"/>
    <p:sldId id="577" r:id="rId89"/>
    <p:sldId id="564" r:id="rId90"/>
    <p:sldId id="573" r:id="rId91"/>
    <p:sldId id="572" r:id="rId92"/>
    <p:sldId id="570" r:id="rId93"/>
    <p:sldId id="571" r:id="rId94"/>
    <p:sldId id="574" r:id="rId95"/>
    <p:sldId id="578" r:id="rId96"/>
    <p:sldId id="579" r:id="rId97"/>
    <p:sldId id="581" r:id="rId98"/>
    <p:sldId id="58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Mitchell" initials="WM" lastIdx="2" clrIdx="0">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5D9"/>
    <a:srgbClr val="FFFAEB"/>
    <a:srgbClr val="F7E1FF"/>
    <a:srgbClr val="4472C4"/>
    <a:srgbClr val="7630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51" autoAdjust="0"/>
    <p:restoredTop sz="74548" autoAdjust="0"/>
  </p:normalViewPr>
  <p:slideViewPr>
    <p:cSldViewPr snapToGrid="0">
      <p:cViewPr>
        <p:scale>
          <a:sx n="77" d="100"/>
          <a:sy n="77" d="100"/>
        </p:scale>
        <p:origin x="869"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iagrams/_rels/data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DDD44-86A8-4C23-AF24-53B4196A39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A0FB63-A474-4DEF-B54A-4EC04B884C30}">
      <dgm:prSet/>
      <dgm:spPr/>
      <dgm:t>
        <a:bodyPr/>
        <a:lstStyle/>
        <a:p>
          <a:r>
            <a:rPr lang="en-US"/>
            <a:t>Setting Design</a:t>
          </a:r>
        </a:p>
      </dgm:t>
    </dgm:pt>
    <dgm:pt modelId="{213FB869-1E75-433D-8952-B0FDDB76AB03}" type="parTrans" cxnId="{6C5AE69E-ECBA-4504-A0DD-F8E605004C70}">
      <dgm:prSet/>
      <dgm:spPr/>
      <dgm:t>
        <a:bodyPr/>
        <a:lstStyle/>
        <a:p>
          <a:endParaRPr lang="en-US"/>
        </a:p>
      </dgm:t>
    </dgm:pt>
    <dgm:pt modelId="{E9DA8FCE-14B0-4488-8990-55D67B267E9C}" type="sibTrans" cxnId="{6C5AE69E-ECBA-4504-A0DD-F8E605004C70}">
      <dgm:prSet/>
      <dgm:spPr/>
      <dgm:t>
        <a:bodyPr/>
        <a:lstStyle/>
        <a:p>
          <a:endParaRPr lang="en-US"/>
        </a:p>
      </dgm:t>
    </dgm:pt>
    <dgm:pt modelId="{DCE1DAF8-72C5-4CBB-850C-3A4CA4099C75}">
      <dgm:prSet/>
      <dgm:spPr/>
      <dgm:t>
        <a:bodyPr/>
        <a:lstStyle/>
        <a:p>
          <a:r>
            <a:rPr lang="en-US"/>
            <a:t>Labels made by creators</a:t>
          </a:r>
        </a:p>
      </dgm:t>
    </dgm:pt>
    <dgm:pt modelId="{241DCD6E-58C4-4251-A894-E351DE699342}" type="parTrans" cxnId="{4F909A47-F725-4E92-8488-521F2493C39E}">
      <dgm:prSet/>
      <dgm:spPr/>
      <dgm:t>
        <a:bodyPr/>
        <a:lstStyle/>
        <a:p>
          <a:endParaRPr lang="en-US"/>
        </a:p>
      </dgm:t>
    </dgm:pt>
    <dgm:pt modelId="{7A5B2FD0-5A5D-4541-A0BB-845DDD6A01DA}" type="sibTrans" cxnId="{4F909A47-F725-4E92-8488-521F2493C39E}">
      <dgm:prSet/>
      <dgm:spPr/>
      <dgm:t>
        <a:bodyPr/>
        <a:lstStyle/>
        <a:p>
          <a:endParaRPr lang="en-US"/>
        </a:p>
      </dgm:t>
    </dgm:pt>
    <dgm:pt modelId="{773C919B-168F-403D-AD35-F90BA797A979}">
      <dgm:prSet/>
      <dgm:spPr/>
      <dgm:t>
        <a:bodyPr/>
        <a:lstStyle/>
        <a:p>
          <a:r>
            <a:rPr lang="en-US"/>
            <a:t>Number of relevant events</a:t>
          </a:r>
        </a:p>
      </dgm:t>
    </dgm:pt>
    <dgm:pt modelId="{79FBD8AC-4007-453F-8F05-3A7BFD36D774}" type="parTrans" cxnId="{E60026A6-5308-437D-97DB-39D8837A0132}">
      <dgm:prSet/>
      <dgm:spPr/>
      <dgm:t>
        <a:bodyPr/>
        <a:lstStyle/>
        <a:p>
          <a:endParaRPr lang="en-US"/>
        </a:p>
      </dgm:t>
    </dgm:pt>
    <dgm:pt modelId="{0A5D0852-2BBC-4188-8AE4-AD791064AF7E}" type="sibTrans" cxnId="{E60026A6-5308-437D-97DB-39D8837A0132}">
      <dgm:prSet/>
      <dgm:spPr/>
      <dgm:t>
        <a:bodyPr/>
        <a:lstStyle/>
        <a:p>
          <a:endParaRPr lang="en-US"/>
        </a:p>
      </dgm:t>
    </dgm:pt>
    <dgm:pt modelId="{1BD03BAB-C955-4DB8-9A5E-3FE3771D4B29}">
      <dgm:prSet/>
      <dgm:spPr/>
      <dgm:t>
        <a:bodyPr/>
        <a:lstStyle/>
        <a:p>
          <a:r>
            <a:rPr lang="en-US"/>
            <a:t>Self-Report</a:t>
          </a:r>
        </a:p>
      </dgm:t>
    </dgm:pt>
    <dgm:pt modelId="{D0F73642-D3D5-4627-B861-9FCD92F9ED92}" type="parTrans" cxnId="{1D5030FF-22AA-4DA8-81E6-64E7D7D2B18D}">
      <dgm:prSet/>
      <dgm:spPr/>
      <dgm:t>
        <a:bodyPr/>
        <a:lstStyle/>
        <a:p>
          <a:endParaRPr lang="en-US"/>
        </a:p>
      </dgm:t>
    </dgm:pt>
    <dgm:pt modelId="{E288B7B4-4F8F-4386-AD5F-E25CEFC2828F}" type="sibTrans" cxnId="{1D5030FF-22AA-4DA8-81E6-64E7D7D2B18D}">
      <dgm:prSet/>
      <dgm:spPr/>
      <dgm:t>
        <a:bodyPr/>
        <a:lstStyle/>
        <a:p>
          <a:endParaRPr lang="en-US"/>
        </a:p>
      </dgm:t>
    </dgm:pt>
    <dgm:pt modelId="{3688B47E-416B-4E52-B496-4EE979F93B40}">
      <dgm:prSet/>
      <dgm:spPr/>
      <dgm:t>
        <a:bodyPr/>
        <a:lstStyle/>
        <a:p>
          <a:r>
            <a:rPr lang="en-US"/>
            <a:t>State STAI</a:t>
          </a:r>
        </a:p>
      </dgm:t>
    </dgm:pt>
    <dgm:pt modelId="{A5F35158-2433-481F-9EB6-C119D1533318}" type="parTrans" cxnId="{F098FB7E-7C29-4EF9-9335-1AEADEE3AA09}">
      <dgm:prSet/>
      <dgm:spPr/>
      <dgm:t>
        <a:bodyPr/>
        <a:lstStyle/>
        <a:p>
          <a:endParaRPr lang="en-US"/>
        </a:p>
      </dgm:t>
    </dgm:pt>
    <dgm:pt modelId="{FC192FA1-5418-478E-89BD-0075A8CDAB09}" type="sibTrans" cxnId="{F098FB7E-7C29-4EF9-9335-1AEADEE3AA09}">
      <dgm:prSet/>
      <dgm:spPr/>
      <dgm:t>
        <a:bodyPr/>
        <a:lstStyle/>
        <a:p>
          <a:endParaRPr lang="en-US"/>
        </a:p>
      </dgm:t>
    </dgm:pt>
    <dgm:pt modelId="{7F26D65E-B85C-4102-9FB5-417B2F5A2FCC}">
      <dgm:prSet/>
      <dgm:spPr/>
      <dgm:t>
        <a:bodyPr/>
        <a:lstStyle/>
        <a:p>
          <a:r>
            <a:rPr lang="en-US"/>
            <a:t>Custom Measures</a:t>
          </a:r>
        </a:p>
      </dgm:t>
    </dgm:pt>
    <dgm:pt modelId="{C23AD5CC-2908-43F8-99F2-2A1F9833C6E0}" type="parTrans" cxnId="{CD201286-31D3-4E93-9DC2-C8C151E6C343}">
      <dgm:prSet/>
      <dgm:spPr/>
      <dgm:t>
        <a:bodyPr/>
        <a:lstStyle/>
        <a:p>
          <a:endParaRPr lang="en-US"/>
        </a:p>
      </dgm:t>
    </dgm:pt>
    <dgm:pt modelId="{B86AA5CF-F17F-4D04-95B1-0FD18EFAF571}" type="sibTrans" cxnId="{CD201286-31D3-4E93-9DC2-C8C151E6C343}">
      <dgm:prSet/>
      <dgm:spPr/>
      <dgm:t>
        <a:bodyPr/>
        <a:lstStyle/>
        <a:p>
          <a:endParaRPr lang="en-US"/>
        </a:p>
      </dgm:t>
    </dgm:pt>
    <dgm:pt modelId="{BA87C449-501B-4BEF-8E06-1BAB7B07B396}">
      <dgm:prSet/>
      <dgm:spPr/>
      <dgm:t>
        <a:bodyPr/>
        <a:lstStyle/>
        <a:p>
          <a:r>
            <a:rPr lang="en-US"/>
            <a:t>Cognitive Load (indirectly)</a:t>
          </a:r>
        </a:p>
      </dgm:t>
    </dgm:pt>
    <dgm:pt modelId="{85974BA3-6805-4AF3-BFBA-90CB4B7E48AC}" type="parTrans" cxnId="{BD4B83C2-283D-4FD2-BCBE-A832C204F2CC}">
      <dgm:prSet/>
      <dgm:spPr/>
      <dgm:t>
        <a:bodyPr/>
        <a:lstStyle/>
        <a:p>
          <a:endParaRPr lang="en-US"/>
        </a:p>
      </dgm:t>
    </dgm:pt>
    <dgm:pt modelId="{39F429EF-623C-4575-82FE-640F7ABEA5D4}" type="sibTrans" cxnId="{BD4B83C2-283D-4FD2-BCBE-A832C204F2CC}">
      <dgm:prSet/>
      <dgm:spPr/>
      <dgm:t>
        <a:bodyPr/>
        <a:lstStyle/>
        <a:p>
          <a:endParaRPr lang="en-US"/>
        </a:p>
      </dgm:t>
    </dgm:pt>
    <dgm:pt modelId="{6015B086-1958-4DC7-990A-FA67642C54A6}">
      <dgm:prSet/>
      <dgm:spPr/>
      <dgm:t>
        <a:bodyPr/>
        <a:lstStyle/>
        <a:p>
          <a:r>
            <a:rPr lang="en-US"/>
            <a:t>Physiology</a:t>
          </a:r>
        </a:p>
      </dgm:t>
    </dgm:pt>
    <dgm:pt modelId="{AAFCEE58-60BF-41CF-BEAD-0CE7F05DC1C5}" type="parTrans" cxnId="{E5CA980F-607A-48B2-A3F5-54197614B5AA}">
      <dgm:prSet/>
      <dgm:spPr/>
      <dgm:t>
        <a:bodyPr/>
        <a:lstStyle/>
        <a:p>
          <a:endParaRPr lang="en-US"/>
        </a:p>
      </dgm:t>
    </dgm:pt>
    <dgm:pt modelId="{16B2FC9A-C7E4-420D-84AF-AC18BD1FCBE1}" type="sibTrans" cxnId="{E5CA980F-607A-48B2-A3F5-54197614B5AA}">
      <dgm:prSet/>
      <dgm:spPr/>
      <dgm:t>
        <a:bodyPr/>
        <a:lstStyle/>
        <a:p>
          <a:endParaRPr lang="en-US"/>
        </a:p>
      </dgm:t>
    </dgm:pt>
    <dgm:pt modelId="{18B06E23-8E7F-4F11-8B8D-771821AB408B}">
      <dgm:prSet/>
      <dgm:spPr/>
      <dgm:t>
        <a:bodyPr/>
        <a:lstStyle/>
        <a:p>
          <a:r>
            <a:rPr lang="en-US"/>
            <a:t>Increased Heart Rate</a:t>
          </a:r>
        </a:p>
      </dgm:t>
    </dgm:pt>
    <dgm:pt modelId="{CAB28781-A6D2-48FC-AD8C-0CEF8F11F99F}" type="parTrans" cxnId="{0510B31C-7AA8-44DA-B3F6-C80E7413ABD3}">
      <dgm:prSet/>
      <dgm:spPr/>
      <dgm:t>
        <a:bodyPr/>
        <a:lstStyle/>
        <a:p>
          <a:endParaRPr lang="en-US"/>
        </a:p>
      </dgm:t>
    </dgm:pt>
    <dgm:pt modelId="{0A145EAD-AB0E-4BBF-9F6A-3AED6BC8DD40}" type="sibTrans" cxnId="{0510B31C-7AA8-44DA-B3F6-C80E7413ABD3}">
      <dgm:prSet/>
      <dgm:spPr/>
      <dgm:t>
        <a:bodyPr/>
        <a:lstStyle/>
        <a:p>
          <a:endParaRPr lang="en-US"/>
        </a:p>
      </dgm:t>
    </dgm:pt>
    <dgm:pt modelId="{30C2AED9-6B33-46FD-A578-338B21891EDC}">
      <dgm:prSet/>
      <dgm:spPr/>
      <dgm:t>
        <a:bodyPr/>
        <a:lstStyle/>
        <a:p>
          <a:r>
            <a:rPr lang="en-US"/>
            <a:t>Decreased Heart Rate Variability</a:t>
          </a:r>
        </a:p>
      </dgm:t>
    </dgm:pt>
    <dgm:pt modelId="{D929974D-7FCD-4F05-A9C6-E3894C8C3E53}" type="parTrans" cxnId="{7D24F5B2-C0AD-4C1F-B3CF-CE4441B0332E}">
      <dgm:prSet/>
      <dgm:spPr/>
      <dgm:t>
        <a:bodyPr/>
        <a:lstStyle/>
        <a:p>
          <a:endParaRPr lang="en-US"/>
        </a:p>
      </dgm:t>
    </dgm:pt>
    <dgm:pt modelId="{B457A86A-3D2E-46C2-ABBA-A1DF2EB62A91}" type="sibTrans" cxnId="{7D24F5B2-C0AD-4C1F-B3CF-CE4441B0332E}">
      <dgm:prSet/>
      <dgm:spPr/>
      <dgm:t>
        <a:bodyPr/>
        <a:lstStyle/>
        <a:p>
          <a:endParaRPr lang="en-US"/>
        </a:p>
      </dgm:t>
    </dgm:pt>
    <dgm:pt modelId="{0CD6F842-9C51-4029-BB26-F7055C23E9D4}" type="pres">
      <dgm:prSet presAssocID="{697DDD44-86A8-4C23-AF24-53B4196A395A}" presName="root" presStyleCnt="0">
        <dgm:presLayoutVars>
          <dgm:dir/>
          <dgm:resizeHandles val="exact"/>
        </dgm:presLayoutVars>
      </dgm:prSet>
      <dgm:spPr/>
    </dgm:pt>
    <dgm:pt modelId="{6B412C3E-3D1B-49B0-B6BF-2BF2C3F92FB1}" type="pres">
      <dgm:prSet presAssocID="{E6A0FB63-A474-4DEF-B54A-4EC04B884C30}" presName="compNode" presStyleCnt="0"/>
      <dgm:spPr/>
    </dgm:pt>
    <dgm:pt modelId="{E21E6E1D-0FF2-49FC-B945-2E43A991CFD5}" type="pres">
      <dgm:prSet presAssocID="{E6A0FB63-A474-4DEF-B54A-4EC04B884C30}" presName="bgRect" presStyleLbl="bgShp" presStyleIdx="0" presStyleCnt="3"/>
      <dgm:spPr/>
    </dgm:pt>
    <dgm:pt modelId="{CF21D774-8AEA-4D03-8275-07D9DB138D0E}" type="pres">
      <dgm:prSet presAssocID="{E6A0FB63-A474-4DEF-B54A-4EC04B884C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A902683D-FE5B-42B6-AC5B-DCA6369D3094}" type="pres">
      <dgm:prSet presAssocID="{E6A0FB63-A474-4DEF-B54A-4EC04B884C30}" presName="spaceRect" presStyleCnt="0"/>
      <dgm:spPr/>
    </dgm:pt>
    <dgm:pt modelId="{2FE95882-01E8-40CB-A8A0-C6B8D90FE411}" type="pres">
      <dgm:prSet presAssocID="{E6A0FB63-A474-4DEF-B54A-4EC04B884C30}" presName="parTx" presStyleLbl="revTx" presStyleIdx="0" presStyleCnt="6">
        <dgm:presLayoutVars>
          <dgm:chMax val="0"/>
          <dgm:chPref val="0"/>
        </dgm:presLayoutVars>
      </dgm:prSet>
      <dgm:spPr/>
    </dgm:pt>
    <dgm:pt modelId="{A999FD7A-7D82-41F3-89CD-37AD3314E6D4}" type="pres">
      <dgm:prSet presAssocID="{E6A0FB63-A474-4DEF-B54A-4EC04B884C30}" presName="desTx" presStyleLbl="revTx" presStyleIdx="1" presStyleCnt="6">
        <dgm:presLayoutVars/>
      </dgm:prSet>
      <dgm:spPr/>
    </dgm:pt>
    <dgm:pt modelId="{BA834072-D7B3-497C-84A6-36C863AA6094}" type="pres">
      <dgm:prSet presAssocID="{E9DA8FCE-14B0-4488-8990-55D67B267E9C}" presName="sibTrans" presStyleCnt="0"/>
      <dgm:spPr/>
    </dgm:pt>
    <dgm:pt modelId="{8C4FCE7D-3173-4EF9-90F4-EC0CFE4D0B2F}" type="pres">
      <dgm:prSet presAssocID="{1BD03BAB-C955-4DB8-9A5E-3FE3771D4B29}" presName="compNode" presStyleCnt="0"/>
      <dgm:spPr/>
    </dgm:pt>
    <dgm:pt modelId="{5E651EF2-4658-451D-809F-40DB083E1EBE}" type="pres">
      <dgm:prSet presAssocID="{1BD03BAB-C955-4DB8-9A5E-3FE3771D4B29}" presName="bgRect" presStyleLbl="bgShp" presStyleIdx="1" presStyleCnt="3"/>
      <dgm:spPr/>
    </dgm:pt>
    <dgm:pt modelId="{CE37476E-B144-4246-BA69-FA7766CC4061}" type="pres">
      <dgm:prSet presAssocID="{1BD03BAB-C955-4DB8-9A5E-3FE3771D4B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FC8A60F1-0562-4C39-88F6-61983E811744}" type="pres">
      <dgm:prSet presAssocID="{1BD03BAB-C955-4DB8-9A5E-3FE3771D4B29}" presName="spaceRect" presStyleCnt="0"/>
      <dgm:spPr/>
    </dgm:pt>
    <dgm:pt modelId="{D09A382F-8AFB-481A-9468-281BE8617EE7}" type="pres">
      <dgm:prSet presAssocID="{1BD03BAB-C955-4DB8-9A5E-3FE3771D4B29}" presName="parTx" presStyleLbl="revTx" presStyleIdx="2" presStyleCnt="6">
        <dgm:presLayoutVars>
          <dgm:chMax val="0"/>
          <dgm:chPref val="0"/>
        </dgm:presLayoutVars>
      </dgm:prSet>
      <dgm:spPr/>
    </dgm:pt>
    <dgm:pt modelId="{360CB1C4-7B98-4690-9892-86E49979881E}" type="pres">
      <dgm:prSet presAssocID="{1BD03BAB-C955-4DB8-9A5E-3FE3771D4B29}" presName="desTx" presStyleLbl="revTx" presStyleIdx="3" presStyleCnt="6">
        <dgm:presLayoutVars/>
      </dgm:prSet>
      <dgm:spPr/>
    </dgm:pt>
    <dgm:pt modelId="{F1EA9D86-A6F6-48AD-A064-6A0D13CF8290}" type="pres">
      <dgm:prSet presAssocID="{E288B7B4-4F8F-4386-AD5F-E25CEFC2828F}" presName="sibTrans" presStyleCnt="0"/>
      <dgm:spPr/>
    </dgm:pt>
    <dgm:pt modelId="{CF67C2FC-430F-4FD4-B837-8B718D2CFE52}" type="pres">
      <dgm:prSet presAssocID="{6015B086-1958-4DC7-990A-FA67642C54A6}" presName="compNode" presStyleCnt="0"/>
      <dgm:spPr/>
    </dgm:pt>
    <dgm:pt modelId="{183EE080-9A5A-4DEE-A4CD-D0BDA392A8B3}" type="pres">
      <dgm:prSet presAssocID="{6015B086-1958-4DC7-990A-FA67642C54A6}" presName="bgRect" presStyleLbl="bgShp" presStyleIdx="2" presStyleCnt="3"/>
      <dgm:spPr/>
    </dgm:pt>
    <dgm:pt modelId="{74D9F8BF-60CA-48AC-BF91-CF1FFD229EB6}" type="pres">
      <dgm:prSet presAssocID="{6015B086-1958-4DC7-990A-FA67642C54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beat"/>
        </a:ext>
      </dgm:extLst>
    </dgm:pt>
    <dgm:pt modelId="{44D0BCEE-FC73-4BDD-8017-52159504987A}" type="pres">
      <dgm:prSet presAssocID="{6015B086-1958-4DC7-990A-FA67642C54A6}" presName="spaceRect" presStyleCnt="0"/>
      <dgm:spPr/>
    </dgm:pt>
    <dgm:pt modelId="{D03E8FEC-D25E-45A8-A1C2-294A29F567DE}" type="pres">
      <dgm:prSet presAssocID="{6015B086-1958-4DC7-990A-FA67642C54A6}" presName="parTx" presStyleLbl="revTx" presStyleIdx="4" presStyleCnt="6">
        <dgm:presLayoutVars>
          <dgm:chMax val="0"/>
          <dgm:chPref val="0"/>
        </dgm:presLayoutVars>
      </dgm:prSet>
      <dgm:spPr/>
    </dgm:pt>
    <dgm:pt modelId="{932279AF-E878-4A8A-ADF9-D9F37C721A76}" type="pres">
      <dgm:prSet presAssocID="{6015B086-1958-4DC7-990A-FA67642C54A6}" presName="desTx" presStyleLbl="revTx" presStyleIdx="5" presStyleCnt="6">
        <dgm:presLayoutVars/>
      </dgm:prSet>
      <dgm:spPr/>
    </dgm:pt>
  </dgm:ptLst>
  <dgm:cxnLst>
    <dgm:cxn modelId="{E5CA980F-607A-48B2-A3F5-54197614B5AA}" srcId="{697DDD44-86A8-4C23-AF24-53B4196A395A}" destId="{6015B086-1958-4DC7-990A-FA67642C54A6}" srcOrd="2" destOrd="0" parTransId="{AAFCEE58-60BF-41CF-BEAD-0CE7F05DC1C5}" sibTransId="{16B2FC9A-C7E4-420D-84AF-AC18BD1FCBE1}"/>
    <dgm:cxn modelId="{B08B9B10-D060-4153-9D9B-AD28805542DB}" type="presOf" srcId="{6015B086-1958-4DC7-990A-FA67642C54A6}" destId="{D03E8FEC-D25E-45A8-A1C2-294A29F567DE}" srcOrd="0" destOrd="0" presId="urn:microsoft.com/office/officeart/2018/2/layout/IconVerticalSolidList"/>
    <dgm:cxn modelId="{03559513-8876-4201-9DB1-A487A37D31C8}" type="presOf" srcId="{7F26D65E-B85C-4102-9FB5-417B2F5A2FCC}" destId="{360CB1C4-7B98-4690-9892-86E49979881E}" srcOrd="0" destOrd="1" presId="urn:microsoft.com/office/officeart/2018/2/layout/IconVerticalSolidList"/>
    <dgm:cxn modelId="{918A1F18-0DBD-4936-BBE6-E979ABC116C2}" type="presOf" srcId="{773C919B-168F-403D-AD35-F90BA797A979}" destId="{A999FD7A-7D82-41F3-89CD-37AD3314E6D4}" srcOrd="0" destOrd="1" presId="urn:microsoft.com/office/officeart/2018/2/layout/IconVerticalSolidList"/>
    <dgm:cxn modelId="{938A9D1B-8BBB-4608-9B8C-74A61E061F4B}" type="presOf" srcId="{3688B47E-416B-4E52-B496-4EE979F93B40}" destId="{360CB1C4-7B98-4690-9892-86E49979881E}" srcOrd="0" destOrd="0" presId="urn:microsoft.com/office/officeart/2018/2/layout/IconVerticalSolidList"/>
    <dgm:cxn modelId="{0510B31C-7AA8-44DA-B3F6-C80E7413ABD3}" srcId="{6015B086-1958-4DC7-990A-FA67642C54A6}" destId="{18B06E23-8E7F-4F11-8B8D-771821AB408B}" srcOrd="0" destOrd="0" parTransId="{CAB28781-A6D2-48FC-AD8C-0CEF8F11F99F}" sibTransId="{0A145EAD-AB0E-4BBF-9F6A-3AED6BC8DD40}"/>
    <dgm:cxn modelId="{C06FB12C-DEFD-48FE-804B-CF0B4E7BF08D}" type="presOf" srcId="{30C2AED9-6B33-46FD-A578-338B21891EDC}" destId="{932279AF-E878-4A8A-ADF9-D9F37C721A76}" srcOrd="0" destOrd="1" presId="urn:microsoft.com/office/officeart/2018/2/layout/IconVerticalSolidList"/>
    <dgm:cxn modelId="{4F909A47-F725-4E92-8488-521F2493C39E}" srcId="{E6A0FB63-A474-4DEF-B54A-4EC04B884C30}" destId="{DCE1DAF8-72C5-4CBB-850C-3A4CA4099C75}" srcOrd="0" destOrd="0" parTransId="{241DCD6E-58C4-4251-A894-E351DE699342}" sibTransId="{7A5B2FD0-5A5D-4541-A0BB-845DDD6A01DA}"/>
    <dgm:cxn modelId="{55E3F56E-55CF-4E53-9D82-3F13F4C9FDC0}" type="presOf" srcId="{E6A0FB63-A474-4DEF-B54A-4EC04B884C30}" destId="{2FE95882-01E8-40CB-A8A0-C6B8D90FE411}" srcOrd="0" destOrd="0" presId="urn:microsoft.com/office/officeart/2018/2/layout/IconVerticalSolidList"/>
    <dgm:cxn modelId="{8D2DBC50-870A-4058-A266-110038DD45DD}" type="presOf" srcId="{18B06E23-8E7F-4F11-8B8D-771821AB408B}" destId="{932279AF-E878-4A8A-ADF9-D9F37C721A76}" srcOrd="0" destOrd="0" presId="urn:microsoft.com/office/officeart/2018/2/layout/IconVerticalSolidList"/>
    <dgm:cxn modelId="{F098FB7E-7C29-4EF9-9335-1AEADEE3AA09}" srcId="{1BD03BAB-C955-4DB8-9A5E-3FE3771D4B29}" destId="{3688B47E-416B-4E52-B496-4EE979F93B40}" srcOrd="0" destOrd="0" parTransId="{A5F35158-2433-481F-9EB6-C119D1533318}" sibTransId="{FC192FA1-5418-478E-89BD-0075A8CDAB09}"/>
    <dgm:cxn modelId="{CD201286-31D3-4E93-9DC2-C8C151E6C343}" srcId="{1BD03BAB-C955-4DB8-9A5E-3FE3771D4B29}" destId="{7F26D65E-B85C-4102-9FB5-417B2F5A2FCC}" srcOrd="1" destOrd="0" parTransId="{C23AD5CC-2908-43F8-99F2-2A1F9833C6E0}" sibTransId="{B86AA5CF-F17F-4D04-95B1-0FD18EFAF571}"/>
    <dgm:cxn modelId="{6C5AE69E-ECBA-4504-A0DD-F8E605004C70}" srcId="{697DDD44-86A8-4C23-AF24-53B4196A395A}" destId="{E6A0FB63-A474-4DEF-B54A-4EC04B884C30}" srcOrd="0" destOrd="0" parTransId="{213FB869-1E75-433D-8952-B0FDDB76AB03}" sibTransId="{E9DA8FCE-14B0-4488-8990-55D67B267E9C}"/>
    <dgm:cxn modelId="{E60026A6-5308-437D-97DB-39D8837A0132}" srcId="{E6A0FB63-A474-4DEF-B54A-4EC04B884C30}" destId="{773C919B-168F-403D-AD35-F90BA797A979}" srcOrd="1" destOrd="0" parTransId="{79FBD8AC-4007-453F-8F05-3A7BFD36D774}" sibTransId="{0A5D0852-2BBC-4188-8AE4-AD791064AF7E}"/>
    <dgm:cxn modelId="{05B417B2-0DE9-4E19-AF10-33923B58BF4C}" type="presOf" srcId="{DCE1DAF8-72C5-4CBB-850C-3A4CA4099C75}" destId="{A999FD7A-7D82-41F3-89CD-37AD3314E6D4}" srcOrd="0" destOrd="0" presId="urn:microsoft.com/office/officeart/2018/2/layout/IconVerticalSolidList"/>
    <dgm:cxn modelId="{7D24F5B2-C0AD-4C1F-B3CF-CE4441B0332E}" srcId="{6015B086-1958-4DC7-990A-FA67642C54A6}" destId="{30C2AED9-6B33-46FD-A578-338B21891EDC}" srcOrd="1" destOrd="0" parTransId="{D929974D-7FCD-4F05-A9C6-E3894C8C3E53}" sibTransId="{B457A86A-3D2E-46C2-ABBA-A1DF2EB62A91}"/>
    <dgm:cxn modelId="{2DD2FFBB-3F0D-4980-B697-2B7AF59EC5DE}" type="presOf" srcId="{697DDD44-86A8-4C23-AF24-53B4196A395A}" destId="{0CD6F842-9C51-4029-BB26-F7055C23E9D4}" srcOrd="0" destOrd="0" presId="urn:microsoft.com/office/officeart/2018/2/layout/IconVerticalSolidList"/>
    <dgm:cxn modelId="{BD4B83C2-283D-4FD2-BCBE-A832C204F2CC}" srcId="{1BD03BAB-C955-4DB8-9A5E-3FE3771D4B29}" destId="{BA87C449-501B-4BEF-8E06-1BAB7B07B396}" srcOrd="2" destOrd="0" parTransId="{85974BA3-6805-4AF3-BFBA-90CB4B7E48AC}" sibTransId="{39F429EF-623C-4575-82FE-640F7ABEA5D4}"/>
    <dgm:cxn modelId="{30EFB0CB-5C67-4973-B9E9-2770EA1CF04A}" type="presOf" srcId="{BA87C449-501B-4BEF-8E06-1BAB7B07B396}" destId="{360CB1C4-7B98-4690-9892-86E49979881E}" srcOrd="0" destOrd="2" presId="urn:microsoft.com/office/officeart/2018/2/layout/IconVerticalSolidList"/>
    <dgm:cxn modelId="{A02A21CC-918C-4DC7-BC20-A78072B1F95C}" type="presOf" srcId="{1BD03BAB-C955-4DB8-9A5E-3FE3771D4B29}" destId="{D09A382F-8AFB-481A-9468-281BE8617EE7}" srcOrd="0" destOrd="0" presId="urn:microsoft.com/office/officeart/2018/2/layout/IconVerticalSolidList"/>
    <dgm:cxn modelId="{1D5030FF-22AA-4DA8-81E6-64E7D7D2B18D}" srcId="{697DDD44-86A8-4C23-AF24-53B4196A395A}" destId="{1BD03BAB-C955-4DB8-9A5E-3FE3771D4B29}" srcOrd="1" destOrd="0" parTransId="{D0F73642-D3D5-4627-B861-9FCD92F9ED92}" sibTransId="{E288B7B4-4F8F-4386-AD5F-E25CEFC2828F}"/>
    <dgm:cxn modelId="{F970023A-4F8B-4756-9353-7384DF8A331D}" type="presParOf" srcId="{0CD6F842-9C51-4029-BB26-F7055C23E9D4}" destId="{6B412C3E-3D1B-49B0-B6BF-2BF2C3F92FB1}" srcOrd="0" destOrd="0" presId="urn:microsoft.com/office/officeart/2018/2/layout/IconVerticalSolidList"/>
    <dgm:cxn modelId="{154180E4-018E-4375-9147-C6298D6DE20C}" type="presParOf" srcId="{6B412C3E-3D1B-49B0-B6BF-2BF2C3F92FB1}" destId="{E21E6E1D-0FF2-49FC-B945-2E43A991CFD5}" srcOrd="0" destOrd="0" presId="urn:microsoft.com/office/officeart/2018/2/layout/IconVerticalSolidList"/>
    <dgm:cxn modelId="{DDFBE1AE-3AF5-47AC-818C-E51AE005AF32}" type="presParOf" srcId="{6B412C3E-3D1B-49B0-B6BF-2BF2C3F92FB1}" destId="{CF21D774-8AEA-4D03-8275-07D9DB138D0E}" srcOrd="1" destOrd="0" presId="urn:microsoft.com/office/officeart/2018/2/layout/IconVerticalSolidList"/>
    <dgm:cxn modelId="{8ECEBC15-DB51-4816-8057-A609CEB4EAB0}" type="presParOf" srcId="{6B412C3E-3D1B-49B0-B6BF-2BF2C3F92FB1}" destId="{A902683D-FE5B-42B6-AC5B-DCA6369D3094}" srcOrd="2" destOrd="0" presId="urn:microsoft.com/office/officeart/2018/2/layout/IconVerticalSolidList"/>
    <dgm:cxn modelId="{3B675F19-4E15-460B-8472-0EA7CEE05775}" type="presParOf" srcId="{6B412C3E-3D1B-49B0-B6BF-2BF2C3F92FB1}" destId="{2FE95882-01E8-40CB-A8A0-C6B8D90FE411}" srcOrd="3" destOrd="0" presId="urn:microsoft.com/office/officeart/2018/2/layout/IconVerticalSolidList"/>
    <dgm:cxn modelId="{4D7E458A-A36A-43A1-B47B-8DDB1001EFC9}" type="presParOf" srcId="{6B412C3E-3D1B-49B0-B6BF-2BF2C3F92FB1}" destId="{A999FD7A-7D82-41F3-89CD-37AD3314E6D4}" srcOrd="4" destOrd="0" presId="urn:microsoft.com/office/officeart/2018/2/layout/IconVerticalSolidList"/>
    <dgm:cxn modelId="{4B227689-C623-42C6-A9F7-D0BFB21872C6}" type="presParOf" srcId="{0CD6F842-9C51-4029-BB26-F7055C23E9D4}" destId="{BA834072-D7B3-497C-84A6-36C863AA6094}" srcOrd="1" destOrd="0" presId="urn:microsoft.com/office/officeart/2018/2/layout/IconVerticalSolidList"/>
    <dgm:cxn modelId="{D2275AE8-E3B6-43D0-BAAD-BB1385DF881E}" type="presParOf" srcId="{0CD6F842-9C51-4029-BB26-F7055C23E9D4}" destId="{8C4FCE7D-3173-4EF9-90F4-EC0CFE4D0B2F}" srcOrd="2" destOrd="0" presId="urn:microsoft.com/office/officeart/2018/2/layout/IconVerticalSolidList"/>
    <dgm:cxn modelId="{D4973EBA-C5E9-4CC5-BA51-F3BA09A1419F}" type="presParOf" srcId="{8C4FCE7D-3173-4EF9-90F4-EC0CFE4D0B2F}" destId="{5E651EF2-4658-451D-809F-40DB083E1EBE}" srcOrd="0" destOrd="0" presId="urn:microsoft.com/office/officeart/2018/2/layout/IconVerticalSolidList"/>
    <dgm:cxn modelId="{7EA53417-36BF-4E46-9A7E-F74B6D39B0DF}" type="presParOf" srcId="{8C4FCE7D-3173-4EF9-90F4-EC0CFE4D0B2F}" destId="{CE37476E-B144-4246-BA69-FA7766CC4061}" srcOrd="1" destOrd="0" presId="urn:microsoft.com/office/officeart/2018/2/layout/IconVerticalSolidList"/>
    <dgm:cxn modelId="{AC343884-BA9E-489F-97B8-FB87D5E9F7C5}" type="presParOf" srcId="{8C4FCE7D-3173-4EF9-90F4-EC0CFE4D0B2F}" destId="{FC8A60F1-0562-4C39-88F6-61983E811744}" srcOrd="2" destOrd="0" presId="urn:microsoft.com/office/officeart/2018/2/layout/IconVerticalSolidList"/>
    <dgm:cxn modelId="{BE5609B7-F803-4960-B70F-D71C6F0FF9EF}" type="presParOf" srcId="{8C4FCE7D-3173-4EF9-90F4-EC0CFE4D0B2F}" destId="{D09A382F-8AFB-481A-9468-281BE8617EE7}" srcOrd="3" destOrd="0" presId="urn:microsoft.com/office/officeart/2018/2/layout/IconVerticalSolidList"/>
    <dgm:cxn modelId="{B5551566-BF4C-43BB-933F-532B3EC16BDB}" type="presParOf" srcId="{8C4FCE7D-3173-4EF9-90F4-EC0CFE4D0B2F}" destId="{360CB1C4-7B98-4690-9892-86E49979881E}" srcOrd="4" destOrd="0" presId="urn:microsoft.com/office/officeart/2018/2/layout/IconVerticalSolidList"/>
    <dgm:cxn modelId="{004D54C4-95E7-4443-87C1-955A4B351DE2}" type="presParOf" srcId="{0CD6F842-9C51-4029-BB26-F7055C23E9D4}" destId="{F1EA9D86-A6F6-48AD-A064-6A0D13CF8290}" srcOrd="3" destOrd="0" presId="urn:microsoft.com/office/officeart/2018/2/layout/IconVerticalSolidList"/>
    <dgm:cxn modelId="{B854F086-13E0-47B4-9948-696F4BF30926}" type="presParOf" srcId="{0CD6F842-9C51-4029-BB26-F7055C23E9D4}" destId="{CF67C2FC-430F-4FD4-B837-8B718D2CFE52}" srcOrd="4" destOrd="0" presId="urn:microsoft.com/office/officeart/2018/2/layout/IconVerticalSolidList"/>
    <dgm:cxn modelId="{F6AAE2E8-F230-40CE-B3CE-0BAE7992D7B6}" type="presParOf" srcId="{CF67C2FC-430F-4FD4-B837-8B718D2CFE52}" destId="{183EE080-9A5A-4DEE-A4CD-D0BDA392A8B3}" srcOrd="0" destOrd="0" presId="urn:microsoft.com/office/officeart/2018/2/layout/IconVerticalSolidList"/>
    <dgm:cxn modelId="{861587C6-8672-4080-83ED-94DD1786FA2F}" type="presParOf" srcId="{CF67C2FC-430F-4FD4-B837-8B718D2CFE52}" destId="{74D9F8BF-60CA-48AC-BF91-CF1FFD229EB6}" srcOrd="1" destOrd="0" presId="urn:microsoft.com/office/officeart/2018/2/layout/IconVerticalSolidList"/>
    <dgm:cxn modelId="{03C90D0C-896D-418B-A584-52C6B53E13D8}" type="presParOf" srcId="{CF67C2FC-430F-4FD4-B837-8B718D2CFE52}" destId="{44D0BCEE-FC73-4BDD-8017-52159504987A}" srcOrd="2" destOrd="0" presId="urn:microsoft.com/office/officeart/2018/2/layout/IconVerticalSolidList"/>
    <dgm:cxn modelId="{FA494E15-3F96-4861-90E7-88517AB45B16}" type="presParOf" srcId="{CF67C2FC-430F-4FD4-B837-8B718D2CFE52}" destId="{D03E8FEC-D25E-45A8-A1C2-294A29F567DE}" srcOrd="3" destOrd="0" presId="urn:microsoft.com/office/officeart/2018/2/layout/IconVerticalSolidList"/>
    <dgm:cxn modelId="{A4FA8093-7A12-4EF7-B5D4-658845E8FA0B}" type="presParOf" srcId="{CF67C2FC-430F-4FD4-B837-8B718D2CFE52}" destId="{932279AF-E878-4A8A-ADF9-D9F37C721A7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E6E1D-0FF2-49FC-B945-2E43A991CFD5}">
      <dsp:nvSpPr>
        <dsp:cNvPr id="0" name=""/>
        <dsp:cNvSpPr/>
      </dsp:nvSpPr>
      <dsp:spPr>
        <a:xfrm>
          <a:off x="0" y="691"/>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1D774-8AEA-4D03-8275-07D9DB138D0E}">
      <dsp:nvSpPr>
        <dsp:cNvPr id="0" name=""/>
        <dsp:cNvSpPr/>
      </dsp:nvSpPr>
      <dsp:spPr>
        <a:xfrm>
          <a:off x="489497" y="364780"/>
          <a:ext cx="889994" cy="889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95882-01E8-40CB-A8A0-C6B8D90FE411}">
      <dsp:nvSpPr>
        <dsp:cNvPr id="0" name=""/>
        <dsp:cNvSpPr/>
      </dsp:nvSpPr>
      <dsp:spPr>
        <a:xfrm>
          <a:off x="1868988" y="691"/>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Setting Design</a:t>
          </a:r>
        </a:p>
      </dsp:txBody>
      <dsp:txXfrm>
        <a:off x="1868988" y="691"/>
        <a:ext cx="2761356" cy="1618172"/>
      </dsp:txXfrm>
    </dsp:sp>
    <dsp:sp modelId="{A999FD7A-7D82-41F3-89CD-37AD3314E6D4}">
      <dsp:nvSpPr>
        <dsp:cNvPr id="0" name=""/>
        <dsp:cNvSpPr/>
      </dsp:nvSpPr>
      <dsp:spPr>
        <a:xfrm>
          <a:off x="4630345" y="691"/>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Labels made by creators</a:t>
          </a:r>
        </a:p>
        <a:p>
          <a:pPr marL="0" lvl="0" indent="0" algn="l" defTabSz="622300">
            <a:lnSpc>
              <a:spcPct val="90000"/>
            </a:lnSpc>
            <a:spcBef>
              <a:spcPct val="0"/>
            </a:spcBef>
            <a:spcAft>
              <a:spcPct val="35000"/>
            </a:spcAft>
            <a:buNone/>
          </a:pPr>
          <a:r>
            <a:rPr lang="en-US" sz="1400" kern="1200"/>
            <a:t>Number of relevant events</a:t>
          </a:r>
        </a:p>
      </dsp:txBody>
      <dsp:txXfrm>
        <a:off x="4630345" y="691"/>
        <a:ext cx="1506002" cy="1618172"/>
      </dsp:txXfrm>
    </dsp:sp>
    <dsp:sp modelId="{5E651EF2-4658-451D-809F-40DB083E1EBE}">
      <dsp:nvSpPr>
        <dsp:cNvPr id="0" name=""/>
        <dsp:cNvSpPr/>
      </dsp:nvSpPr>
      <dsp:spPr>
        <a:xfrm>
          <a:off x="0" y="2023406"/>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7476E-B144-4246-BA69-FA7766CC4061}">
      <dsp:nvSpPr>
        <dsp:cNvPr id="0" name=""/>
        <dsp:cNvSpPr/>
      </dsp:nvSpPr>
      <dsp:spPr>
        <a:xfrm>
          <a:off x="489497" y="2387495"/>
          <a:ext cx="889994" cy="889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A382F-8AFB-481A-9468-281BE8617EE7}">
      <dsp:nvSpPr>
        <dsp:cNvPr id="0" name=""/>
        <dsp:cNvSpPr/>
      </dsp:nvSpPr>
      <dsp:spPr>
        <a:xfrm>
          <a:off x="1868988" y="2023406"/>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Self-Report</a:t>
          </a:r>
        </a:p>
      </dsp:txBody>
      <dsp:txXfrm>
        <a:off x="1868988" y="2023406"/>
        <a:ext cx="2761356" cy="1618172"/>
      </dsp:txXfrm>
    </dsp:sp>
    <dsp:sp modelId="{360CB1C4-7B98-4690-9892-86E49979881E}">
      <dsp:nvSpPr>
        <dsp:cNvPr id="0" name=""/>
        <dsp:cNvSpPr/>
      </dsp:nvSpPr>
      <dsp:spPr>
        <a:xfrm>
          <a:off x="4630345" y="2023406"/>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State STAI</a:t>
          </a:r>
        </a:p>
        <a:p>
          <a:pPr marL="0" lvl="0" indent="0" algn="l" defTabSz="622300">
            <a:lnSpc>
              <a:spcPct val="90000"/>
            </a:lnSpc>
            <a:spcBef>
              <a:spcPct val="0"/>
            </a:spcBef>
            <a:spcAft>
              <a:spcPct val="35000"/>
            </a:spcAft>
            <a:buNone/>
          </a:pPr>
          <a:r>
            <a:rPr lang="en-US" sz="1400" kern="1200"/>
            <a:t>Custom Measures</a:t>
          </a:r>
        </a:p>
        <a:p>
          <a:pPr marL="0" lvl="0" indent="0" algn="l" defTabSz="622300">
            <a:lnSpc>
              <a:spcPct val="90000"/>
            </a:lnSpc>
            <a:spcBef>
              <a:spcPct val="0"/>
            </a:spcBef>
            <a:spcAft>
              <a:spcPct val="35000"/>
            </a:spcAft>
            <a:buNone/>
          </a:pPr>
          <a:r>
            <a:rPr lang="en-US" sz="1400" kern="1200"/>
            <a:t>Cognitive Load (indirectly)</a:t>
          </a:r>
        </a:p>
      </dsp:txBody>
      <dsp:txXfrm>
        <a:off x="4630345" y="2023406"/>
        <a:ext cx="1506002" cy="1618172"/>
      </dsp:txXfrm>
    </dsp:sp>
    <dsp:sp modelId="{183EE080-9A5A-4DEE-A4CD-D0BDA392A8B3}">
      <dsp:nvSpPr>
        <dsp:cNvPr id="0" name=""/>
        <dsp:cNvSpPr/>
      </dsp:nvSpPr>
      <dsp:spPr>
        <a:xfrm>
          <a:off x="0" y="4046122"/>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9F8BF-60CA-48AC-BF91-CF1FFD229EB6}">
      <dsp:nvSpPr>
        <dsp:cNvPr id="0" name=""/>
        <dsp:cNvSpPr/>
      </dsp:nvSpPr>
      <dsp:spPr>
        <a:xfrm>
          <a:off x="489497" y="4410210"/>
          <a:ext cx="889994" cy="889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E8FEC-D25E-45A8-A1C2-294A29F567DE}">
      <dsp:nvSpPr>
        <dsp:cNvPr id="0" name=""/>
        <dsp:cNvSpPr/>
      </dsp:nvSpPr>
      <dsp:spPr>
        <a:xfrm>
          <a:off x="1868988" y="4046122"/>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Physiology</a:t>
          </a:r>
        </a:p>
      </dsp:txBody>
      <dsp:txXfrm>
        <a:off x="1868988" y="4046122"/>
        <a:ext cx="2761356" cy="1618172"/>
      </dsp:txXfrm>
    </dsp:sp>
    <dsp:sp modelId="{932279AF-E878-4A8A-ADF9-D9F37C721A76}">
      <dsp:nvSpPr>
        <dsp:cNvPr id="0" name=""/>
        <dsp:cNvSpPr/>
      </dsp:nvSpPr>
      <dsp:spPr>
        <a:xfrm>
          <a:off x="4630345" y="4046122"/>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Increased Heart Rate</a:t>
          </a:r>
        </a:p>
        <a:p>
          <a:pPr marL="0" lvl="0" indent="0" algn="l" defTabSz="622300">
            <a:lnSpc>
              <a:spcPct val="90000"/>
            </a:lnSpc>
            <a:spcBef>
              <a:spcPct val="0"/>
            </a:spcBef>
            <a:spcAft>
              <a:spcPct val="35000"/>
            </a:spcAft>
            <a:buNone/>
          </a:pPr>
          <a:r>
            <a:rPr lang="en-US" sz="1400" kern="1200"/>
            <a:t>Decreased Heart Rate Variability</a:t>
          </a:r>
        </a:p>
      </dsp:txBody>
      <dsp:txXfrm>
        <a:off x="4630345" y="4046122"/>
        <a:ext cx="1506002" cy="16181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48A0-4AF8-472C-A69E-C2CB46592833}"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D205A-A210-4D70-A5A7-4AE9F5805460}" type="slidenum">
              <a:rPr lang="en-US" smtClean="0"/>
              <a:t>‹#›</a:t>
            </a:fld>
            <a:endParaRPr lang="en-US"/>
          </a:p>
        </p:txBody>
      </p:sp>
    </p:spTree>
    <p:extLst>
      <p:ext uri="{BB962C8B-B14F-4D97-AF65-F5344CB8AC3E}">
        <p14:creationId xmlns:p14="http://schemas.microsoft.com/office/powerpoint/2010/main" val="181982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much time so I’m just going to hop right into it</a:t>
            </a:r>
          </a:p>
        </p:txBody>
      </p:sp>
      <p:sp>
        <p:nvSpPr>
          <p:cNvPr id="4" name="Slide Number Placeholder 3"/>
          <p:cNvSpPr>
            <a:spLocks noGrp="1"/>
          </p:cNvSpPr>
          <p:nvPr>
            <p:ph type="sldNum" sz="quarter" idx="5"/>
          </p:nvPr>
        </p:nvSpPr>
        <p:spPr/>
        <p:txBody>
          <a:bodyPr/>
          <a:lstStyle/>
          <a:p>
            <a:fld id="{737D205A-A210-4D70-A5A7-4AE9F5805460}" type="slidenum">
              <a:rPr lang="en-US" smtClean="0"/>
              <a:t>1</a:t>
            </a:fld>
            <a:endParaRPr lang="en-US"/>
          </a:p>
        </p:txBody>
      </p:sp>
    </p:spTree>
    <p:extLst>
      <p:ext uri="{BB962C8B-B14F-4D97-AF65-F5344CB8AC3E}">
        <p14:creationId xmlns:p14="http://schemas.microsoft.com/office/powerpoint/2010/main" val="33512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10</a:t>
            </a:fld>
            <a:endParaRPr lang="en-US"/>
          </a:p>
        </p:txBody>
      </p:sp>
    </p:spTree>
    <p:extLst>
      <p:ext uri="{BB962C8B-B14F-4D97-AF65-F5344CB8AC3E}">
        <p14:creationId xmlns:p14="http://schemas.microsoft.com/office/powerpoint/2010/main" val="176269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somewhere in between having characteristics of each</a:t>
            </a:r>
          </a:p>
        </p:txBody>
      </p:sp>
      <p:sp>
        <p:nvSpPr>
          <p:cNvPr id="4" name="Slide Number Placeholder 3"/>
          <p:cNvSpPr>
            <a:spLocks noGrp="1"/>
          </p:cNvSpPr>
          <p:nvPr>
            <p:ph type="sldNum" sz="quarter" idx="5"/>
          </p:nvPr>
        </p:nvSpPr>
        <p:spPr/>
        <p:txBody>
          <a:bodyPr/>
          <a:lstStyle/>
          <a:p>
            <a:fld id="{737D205A-A210-4D70-A5A7-4AE9F5805460}" type="slidenum">
              <a:rPr lang="en-US" smtClean="0"/>
              <a:t>11</a:t>
            </a:fld>
            <a:endParaRPr lang="en-US"/>
          </a:p>
        </p:txBody>
      </p:sp>
    </p:spTree>
    <p:extLst>
      <p:ext uri="{BB962C8B-B14F-4D97-AF65-F5344CB8AC3E}">
        <p14:creationId xmlns:p14="http://schemas.microsoft.com/office/powerpoint/2010/main" val="92022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12</a:t>
            </a:fld>
            <a:endParaRPr lang="en-US"/>
          </a:p>
        </p:txBody>
      </p:sp>
    </p:spTree>
    <p:extLst>
      <p:ext uri="{BB962C8B-B14F-4D97-AF65-F5344CB8AC3E}">
        <p14:creationId xmlns:p14="http://schemas.microsoft.com/office/powerpoint/2010/main" val="2674772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the first thing we did in 2019 was a pilot study in which participants traversed the full 45 minute haunted house experience</a:t>
            </a:r>
          </a:p>
          <a:p>
            <a:endParaRPr lang="en-US" dirty="0"/>
          </a:p>
          <a:p>
            <a:r>
              <a:rPr lang="en-US" dirty="0"/>
              <a:t>We based our a priori power analysis on the most conservative effect size that we could observe at the time, </a:t>
            </a:r>
          </a:p>
          <a:p>
            <a:endParaRPr lang="en-US" dirty="0"/>
          </a:p>
          <a:p>
            <a:r>
              <a:rPr lang="en-US" dirty="0"/>
              <a:t>which suggested that we should be able to sufficiently power this study with just 18 participants.</a:t>
            </a:r>
          </a:p>
          <a:p>
            <a:endParaRPr lang="en-US" dirty="0"/>
          </a:p>
          <a:p>
            <a:r>
              <a:rPr lang="en-US" dirty="0"/>
              <a:t>Obviously given the additional complications </a:t>
            </a:r>
          </a:p>
          <a:p>
            <a:endParaRPr lang="en-US" dirty="0"/>
          </a:p>
          <a:p>
            <a:r>
              <a:rPr lang="en-US" dirty="0"/>
              <a:t>and the fact that others had questions that required greater power, </a:t>
            </a:r>
          </a:p>
          <a:p>
            <a:endParaRPr lang="en-US" dirty="0"/>
          </a:p>
          <a:p>
            <a:r>
              <a:rPr lang="en-US" dirty="0"/>
              <a:t>we aimed for 60 participants and got 58.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13</a:t>
            </a:fld>
            <a:endParaRPr lang="en-US"/>
          </a:p>
        </p:txBody>
      </p:sp>
    </p:spTree>
    <p:extLst>
      <p:ext uri="{BB962C8B-B14F-4D97-AF65-F5344CB8AC3E}">
        <p14:creationId xmlns:p14="http://schemas.microsoft.com/office/powerpoint/2010/main" val="3533228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participants were given minimal instructions and information before entering the haunted house. </a:t>
            </a:r>
          </a:p>
        </p:txBody>
      </p:sp>
      <p:sp>
        <p:nvSpPr>
          <p:cNvPr id="4" name="Slide Number Placeholder 3"/>
          <p:cNvSpPr>
            <a:spLocks noGrp="1"/>
          </p:cNvSpPr>
          <p:nvPr>
            <p:ph type="sldNum" sz="quarter" idx="5"/>
          </p:nvPr>
        </p:nvSpPr>
        <p:spPr/>
        <p:txBody>
          <a:bodyPr/>
          <a:lstStyle/>
          <a:p>
            <a:fld id="{737D205A-A210-4D70-A5A7-4AE9F5805460}" type="slidenum">
              <a:rPr lang="en-US" smtClean="0"/>
              <a:t>14</a:t>
            </a:fld>
            <a:endParaRPr lang="en-US"/>
          </a:p>
        </p:txBody>
      </p:sp>
    </p:spTree>
    <p:extLst>
      <p:ext uri="{BB962C8B-B14F-4D97-AF65-F5344CB8AC3E}">
        <p14:creationId xmlns:p14="http://schemas.microsoft.com/office/powerpoint/2010/main" val="280670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 regulation was never mentioned and participants were not trained in strategies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a:t>
            </a:fld>
            <a:endParaRPr lang="en-US"/>
          </a:p>
        </p:txBody>
      </p:sp>
    </p:spTree>
    <p:extLst>
      <p:ext uri="{BB962C8B-B14F-4D97-AF65-F5344CB8AC3E}">
        <p14:creationId xmlns:p14="http://schemas.microsoft.com/office/powerpoint/2010/main" val="1388215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after the full experience, </a:t>
            </a:r>
          </a:p>
          <a:p>
            <a:endParaRPr lang="en-US" dirty="0"/>
          </a:p>
          <a:p>
            <a:r>
              <a:rPr lang="en-US" dirty="0"/>
              <a:t>participants were asked to self-identify ten events from the haunted house </a:t>
            </a:r>
          </a:p>
          <a:p>
            <a:endParaRPr lang="en-US" dirty="0"/>
          </a:p>
          <a:p>
            <a:r>
              <a:rPr lang="en-US" dirty="0"/>
              <a:t>that were most emotionally salient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16</a:t>
            </a:fld>
            <a:endParaRPr lang="en-US"/>
          </a:p>
        </p:txBody>
      </p:sp>
    </p:spTree>
    <p:extLst>
      <p:ext uri="{BB962C8B-B14F-4D97-AF65-F5344CB8AC3E}">
        <p14:creationId xmlns:p14="http://schemas.microsoft.com/office/powerpoint/2010/main" val="3607767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identified which emotions they felt from 14 options sourced from the PANAS, </a:t>
            </a:r>
          </a:p>
          <a:p>
            <a:endParaRPr lang="en-US" dirty="0"/>
          </a:p>
          <a:p>
            <a:r>
              <a:rPr lang="en-US" dirty="0"/>
              <a:t>how intense they felt those emotions, </a:t>
            </a:r>
          </a:p>
          <a:p>
            <a:endParaRPr lang="en-US" dirty="0"/>
          </a:p>
          <a:p>
            <a:r>
              <a:rPr lang="en-US" dirty="0"/>
              <a:t>and then, in a free response box, </a:t>
            </a:r>
          </a:p>
          <a:p>
            <a:endParaRPr lang="en-US" dirty="0"/>
          </a:p>
          <a:p>
            <a:r>
              <a:rPr lang="en-US" dirty="0"/>
              <a:t>were asked to describe how they attempted to self-regulate those emotions if they did at all. </a:t>
            </a:r>
          </a:p>
          <a:p>
            <a:endParaRPr lang="en-US" dirty="0"/>
          </a:p>
          <a:p>
            <a:r>
              <a:rPr lang="en-US" dirty="0"/>
              <a:t>They also completed a number of individual difference measures.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17</a:t>
            </a:fld>
            <a:endParaRPr lang="en-US"/>
          </a:p>
        </p:txBody>
      </p:sp>
    </p:spTree>
    <p:extLst>
      <p:ext uri="{BB962C8B-B14F-4D97-AF65-F5344CB8AC3E}">
        <p14:creationId xmlns:p14="http://schemas.microsoft.com/office/powerpoint/2010/main" val="1510493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strategy responses were then coded by a team of independent, </a:t>
            </a:r>
          </a:p>
          <a:p>
            <a:endParaRPr lang="en-US" dirty="0"/>
          </a:p>
          <a:p>
            <a:r>
              <a:rPr lang="en-US" dirty="0"/>
              <a:t>hypothesis-blind raters trained to identify strategies. </a:t>
            </a:r>
          </a:p>
          <a:p>
            <a:endParaRPr lang="en-US" dirty="0"/>
          </a:p>
          <a:p>
            <a:r>
              <a:rPr lang="en-US" dirty="0"/>
              <a:t>And from there what I really wanted to establish was just whether this paradigm has any legs. </a:t>
            </a:r>
          </a:p>
          <a:p>
            <a:endParaRPr lang="en-US" dirty="0"/>
          </a:p>
          <a:p>
            <a:r>
              <a:rPr lang="en-US" dirty="0"/>
              <a:t>Can we study self-regulation in this way? </a:t>
            </a:r>
          </a:p>
          <a:p>
            <a:endParaRPr lang="en-US" dirty="0"/>
          </a:p>
          <a:p>
            <a:r>
              <a:rPr lang="en-US" dirty="0"/>
              <a:t>And so what did we find?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18</a:t>
            </a:fld>
            <a:endParaRPr lang="en-US"/>
          </a:p>
        </p:txBody>
      </p:sp>
    </p:spTree>
    <p:extLst>
      <p:ext uri="{BB962C8B-B14F-4D97-AF65-F5344CB8AC3E}">
        <p14:creationId xmlns:p14="http://schemas.microsoft.com/office/powerpoint/2010/main" val="378990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this safety makes these situations categorically different from the threats I’d just talked about, </a:t>
            </a:r>
          </a:p>
          <a:p>
            <a:endParaRPr lang="en-US" dirty="0"/>
          </a:p>
          <a:p>
            <a:r>
              <a:rPr lang="en-US" dirty="0"/>
              <a:t>haunted house experiences incorporate all of the features that are otherwise hard to fit in a lab experiment. </a:t>
            </a:r>
          </a:p>
          <a:p>
            <a:endParaRPr lang="en-US" dirty="0"/>
          </a:p>
          <a:p>
            <a:r>
              <a:rPr lang="en-US" dirty="0"/>
              <a:t>They can be aversive, they are surprising, the events unfold over time, they often contain an ample and varied amount of auditory, visual, and sensory stimuli, and the events do not exist in isolation.</a:t>
            </a:r>
          </a:p>
          <a:p>
            <a:endParaRPr lang="en-US" dirty="0"/>
          </a:p>
          <a:p>
            <a:r>
              <a:rPr lang="en-US" dirty="0"/>
              <a:t>Here are a few examples of the sights that our participants experienced at Terror Behind the Walls, hosted at Eastern State Penitentiary in Philadelphia. </a:t>
            </a:r>
          </a:p>
        </p:txBody>
      </p:sp>
      <p:sp>
        <p:nvSpPr>
          <p:cNvPr id="4" name="Slide Number Placeholder 3"/>
          <p:cNvSpPr>
            <a:spLocks noGrp="1"/>
          </p:cNvSpPr>
          <p:nvPr>
            <p:ph type="sldNum" sz="quarter" idx="5"/>
          </p:nvPr>
        </p:nvSpPr>
        <p:spPr/>
        <p:txBody>
          <a:bodyPr/>
          <a:lstStyle/>
          <a:p>
            <a:fld id="{2BCD780D-AFF0-4875-B9AC-BABCE7BE7712}" type="slidenum">
              <a:rPr lang="en-US" smtClean="0"/>
              <a:t>19</a:t>
            </a:fld>
            <a:endParaRPr lang="en-US"/>
          </a:p>
        </p:txBody>
      </p:sp>
    </p:spTree>
    <p:extLst>
      <p:ext uri="{BB962C8B-B14F-4D97-AF65-F5344CB8AC3E}">
        <p14:creationId xmlns:p14="http://schemas.microsoft.com/office/powerpoint/2010/main" val="2046450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conflict</a:t>
            </a:r>
          </a:p>
        </p:txBody>
      </p:sp>
      <p:sp>
        <p:nvSpPr>
          <p:cNvPr id="4" name="Slide Number Placeholder 3"/>
          <p:cNvSpPr>
            <a:spLocks noGrp="1"/>
          </p:cNvSpPr>
          <p:nvPr>
            <p:ph type="sldNum" sz="quarter" idx="5"/>
          </p:nvPr>
        </p:nvSpPr>
        <p:spPr/>
        <p:txBody>
          <a:bodyPr/>
          <a:lstStyle/>
          <a:p>
            <a:fld id="{737D205A-A210-4D70-A5A7-4AE9F5805460}" type="slidenum">
              <a:rPr lang="en-US" smtClean="0"/>
              <a:t>2</a:t>
            </a:fld>
            <a:endParaRPr lang="en-US"/>
          </a:p>
        </p:txBody>
      </p:sp>
    </p:spTree>
    <p:extLst>
      <p:ext uri="{BB962C8B-B14F-4D97-AF65-F5344CB8AC3E}">
        <p14:creationId xmlns:p14="http://schemas.microsoft.com/office/powerpoint/2010/main" val="3753296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chose Terror Behind the Walls as our setting for a few reasons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One, this environment can feel really overwhelming and chaotic, but it is completely controlled. Participants can feel in danger without being in any real danger</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1295442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Relatedly, it can be very easy to forget that you are participating in a study at terror behind the walls.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Because of fantastic coordination between our team and the people operating this,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we did not need a lot of researcher participant interaction during exposure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And our participants could focus on trying to have as typical of a response as the situation would allow</a:t>
            </a:r>
            <a:endParaRPr dirty="0"/>
          </a:p>
        </p:txBody>
      </p:sp>
    </p:spTree>
    <p:extLst>
      <p:ext uri="{BB962C8B-B14F-4D97-AF65-F5344CB8AC3E}">
        <p14:creationId xmlns:p14="http://schemas.microsoft.com/office/powerpoint/2010/main" val="148773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did not need to worry about significant variance in participant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team </a:t>
            </a:r>
            <a:r>
              <a:rPr lang="en-US" dirty="0"/>
              <a:t>let our participants skip lines to ensure that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all of their highly trained professional actors were in the same marks every time</a:t>
            </a:r>
          </a:p>
        </p:txBody>
      </p:sp>
    </p:spTree>
    <p:extLst>
      <p:ext uri="{BB962C8B-B14F-4D97-AF65-F5344CB8AC3E}">
        <p14:creationId xmlns:p14="http://schemas.microsoft.com/office/powerpoint/2010/main" val="77784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experiences was divided into themed sections which provided a lot of different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Making it likely that nearly everyone would have at least have a reaction to something</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2206266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and we found that degree to which participants reported highly intense affective responses while still being in no real danger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was far better than what we were able to achieve within the lab</a:t>
            </a:r>
            <a:endParaRPr dirty="0"/>
          </a:p>
        </p:txBody>
      </p:sp>
    </p:spTree>
    <p:extLst>
      <p:ext uri="{BB962C8B-B14F-4D97-AF65-F5344CB8AC3E}">
        <p14:creationId xmlns:p14="http://schemas.microsoft.com/office/powerpoint/2010/main" val="429635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25</a:t>
            </a:fld>
            <a:endParaRPr lang="en-US"/>
          </a:p>
        </p:txBody>
      </p:sp>
    </p:spTree>
    <p:extLst>
      <p:ext uri="{BB962C8B-B14F-4D97-AF65-F5344CB8AC3E}">
        <p14:creationId xmlns:p14="http://schemas.microsoft.com/office/powerpoint/2010/main" val="338812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26</a:t>
            </a:fld>
            <a:endParaRPr lang="en-US"/>
          </a:p>
        </p:txBody>
      </p:sp>
    </p:spTree>
    <p:extLst>
      <p:ext uri="{BB962C8B-B14F-4D97-AF65-F5344CB8AC3E}">
        <p14:creationId xmlns:p14="http://schemas.microsoft.com/office/powerpoint/2010/main" val="809547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27</a:t>
            </a:fld>
            <a:endParaRPr lang="en-US"/>
          </a:p>
        </p:txBody>
      </p:sp>
    </p:spTree>
    <p:extLst>
      <p:ext uri="{BB962C8B-B14F-4D97-AF65-F5344CB8AC3E}">
        <p14:creationId xmlns:p14="http://schemas.microsoft.com/office/powerpoint/2010/main" val="4151434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28</a:t>
            </a:fld>
            <a:endParaRPr lang="en-US"/>
          </a:p>
        </p:txBody>
      </p:sp>
    </p:spTree>
    <p:extLst>
      <p:ext uri="{BB962C8B-B14F-4D97-AF65-F5344CB8AC3E}">
        <p14:creationId xmlns:p14="http://schemas.microsoft.com/office/powerpoint/2010/main" val="2477821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29</a:t>
            </a:fld>
            <a:endParaRPr lang="en-US"/>
          </a:p>
        </p:txBody>
      </p:sp>
    </p:spTree>
    <p:extLst>
      <p:ext uri="{BB962C8B-B14F-4D97-AF65-F5344CB8AC3E}">
        <p14:creationId xmlns:p14="http://schemas.microsoft.com/office/powerpoint/2010/main" val="342680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threat</a:t>
            </a:r>
          </a:p>
        </p:txBody>
      </p:sp>
      <p:sp>
        <p:nvSpPr>
          <p:cNvPr id="4" name="Slide Number Placeholder 3"/>
          <p:cNvSpPr>
            <a:spLocks noGrp="1"/>
          </p:cNvSpPr>
          <p:nvPr>
            <p:ph type="sldNum" sz="quarter" idx="5"/>
          </p:nvPr>
        </p:nvSpPr>
        <p:spPr/>
        <p:txBody>
          <a:bodyPr/>
          <a:lstStyle/>
          <a:p>
            <a:fld id="{737D205A-A210-4D70-A5A7-4AE9F5805460}" type="slidenum">
              <a:rPr lang="en-US" smtClean="0"/>
              <a:t>3</a:t>
            </a:fld>
            <a:endParaRPr lang="en-US"/>
          </a:p>
        </p:txBody>
      </p:sp>
    </p:spTree>
    <p:extLst>
      <p:ext uri="{BB962C8B-B14F-4D97-AF65-F5344CB8AC3E}">
        <p14:creationId xmlns:p14="http://schemas.microsoft.com/office/powerpoint/2010/main" val="1746893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30</a:t>
            </a:fld>
            <a:endParaRPr lang="en-US"/>
          </a:p>
        </p:txBody>
      </p:sp>
    </p:spTree>
    <p:extLst>
      <p:ext uri="{BB962C8B-B14F-4D97-AF65-F5344CB8AC3E}">
        <p14:creationId xmlns:p14="http://schemas.microsoft.com/office/powerpoint/2010/main" val="1472120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31</a:t>
            </a:fld>
            <a:endParaRPr lang="en-US"/>
          </a:p>
        </p:txBody>
      </p:sp>
    </p:spTree>
    <p:extLst>
      <p:ext uri="{BB962C8B-B14F-4D97-AF65-F5344CB8AC3E}">
        <p14:creationId xmlns:p14="http://schemas.microsoft.com/office/powerpoint/2010/main" val="2578137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32</a:t>
            </a:fld>
            <a:endParaRPr lang="en-US"/>
          </a:p>
        </p:txBody>
      </p:sp>
    </p:spTree>
    <p:extLst>
      <p:ext uri="{BB962C8B-B14F-4D97-AF65-F5344CB8AC3E}">
        <p14:creationId xmlns:p14="http://schemas.microsoft.com/office/powerpoint/2010/main" val="1649177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included 118 people</a:t>
            </a:r>
          </a:p>
          <a:p>
            <a:endParaRPr lang="en-US" dirty="0"/>
          </a:p>
          <a:p>
            <a:r>
              <a:rPr lang="en-US" dirty="0"/>
              <a:t>Using observed effect from pilot</a:t>
            </a:r>
          </a:p>
          <a:p>
            <a:endParaRPr lang="en-US" dirty="0"/>
          </a:p>
          <a:p>
            <a:r>
              <a:rPr lang="en-US" dirty="0"/>
              <a:t>No time lag</a:t>
            </a:r>
          </a:p>
        </p:txBody>
      </p:sp>
      <p:sp>
        <p:nvSpPr>
          <p:cNvPr id="4" name="Slide Number Placeholder 3"/>
          <p:cNvSpPr>
            <a:spLocks noGrp="1"/>
          </p:cNvSpPr>
          <p:nvPr>
            <p:ph type="sldNum" sz="quarter" idx="5"/>
          </p:nvPr>
        </p:nvSpPr>
        <p:spPr/>
        <p:txBody>
          <a:bodyPr/>
          <a:lstStyle/>
          <a:p>
            <a:fld id="{737D205A-A210-4D70-A5A7-4AE9F5805460}" type="slidenum">
              <a:rPr lang="en-US" smtClean="0"/>
              <a:t>33</a:t>
            </a:fld>
            <a:endParaRPr lang="en-US"/>
          </a:p>
        </p:txBody>
      </p:sp>
    </p:spTree>
    <p:extLst>
      <p:ext uri="{BB962C8B-B14F-4D97-AF65-F5344CB8AC3E}">
        <p14:creationId xmlns:p14="http://schemas.microsoft.com/office/powerpoint/2010/main" val="3937436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34</a:t>
            </a:fld>
            <a:endParaRPr lang="en-US"/>
          </a:p>
        </p:txBody>
      </p:sp>
    </p:spTree>
    <p:extLst>
      <p:ext uri="{BB962C8B-B14F-4D97-AF65-F5344CB8AC3E}">
        <p14:creationId xmlns:p14="http://schemas.microsoft.com/office/powerpoint/2010/main" val="265201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35</a:t>
            </a:fld>
            <a:endParaRPr lang="en-US"/>
          </a:p>
        </p:txBody>
      </p:sp>
    </p:spTree>
    <p:extLst>
      <p:ext uri="{BB962C8B-B14F-4D97-AF65-F5344CB8AC3E}">
        <p14:creationId xmlns:p14="http://schemas.microsoft.com/office/powerpoint/2010/main" val="3934123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36</a:t>
            </a:fld>
            <a:endParaRPr lang="en-US"/>
          </a:p>
        </p:txBody>
      </p:sp>
    </p:spTree>
    <p:extLst>
      <p:ext uri="{BB962C8B-B14F-4D97-AF65-F5344CB8AC3E}">
        <p14:creationId xmlns:p14="http://schemas.microsoft.com/office/powerpoint/2010/main" val="1323183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37</a:t>
            </a:fld>
            <a:endParaRPr lang="en-US"/>
          </a:p>
        </p:txBody>
      </p:sp>
    </p:spTree>
    <p:extLst>
      <p:ext uri="{BB962C8B-B14F-4D97-AF65-F5344CB8AC3E}">
        <p14:creationId xmlns:p14="http://schemas.microsoft.com/office/powerpoint/2010/main" val="4246812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38</a:t>
            </a:fld>
            <a:endParaRPr lang="en-US"/>
          </a:p>
        </p:txBody>
      </p:sp>
    </p:spTree>
    <p:extLst>
      <p:ext uri="{BB962C8B-B14F-4D97-AF65-F5344CB8AC3E}">
        <p14:creationId xmlns:p14="http://schemas.microsoft.com/office/powerpoint/2010/main" val="1732617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40</a:t>
            </a:fld>
            <a:endParaRPr lang="en-US"/>
          </a:p>
        </p:txBody>
      </p:sp>
    </p:spTree>
    <p:extLst>
      <p:ext uri="{BB962C8B-B14F-4D97-AF65-F5344CB8AC3E}">
        <p14:creationId xmlns:p14="http://schemas.microsoft.com/office/powerpoint/2010/main" val="169163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other emotionally evocative stimuli</a:t>
            </a:r>
          </a:p>
        </p:txBody>
      </p:sp>
      <p:sp>
        <p:nvSpPr>
          <p:cNvPr id="4" name="Slide Number Placeholder 3"/>
          <p:cNvSpPr>
            <a:spLocks noGrp="1"/>
          </p:cNvSpPr>
          <p:nvPr>
            <p:ph type="sldNum" sz="quarter" idx="5"/>
          </p:nvPr>
        </p:nvSpPr>
        <p:spPr/>
        <p:txBody>
          <a:bodyPr/>
          <a:lstStyle/>
          <a:p>
            <a:fld id="{737D205A-A210-4D70-A5A7-4AE9F5805460}" type="slidenum">
              <a:rPr lang="en-US" smtClean="0"/>
              <a:t>4</a:t>
            </a:fld>
            <a:endParaRPr lang="en-US"/>
          </a:p>
        </p:txBody>
      </p:sp>
    </p:spTree>
    <p:extLst>
      <p:ext uri="{BB962C8B-B14F-4D97-AF65-F5344CB8AC3E}">
        <p14:creationId xmlns:p14="http://schemas.microsoft.com/office/powerpoint/2010/main" val="416751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41</a:t>
            </a:fld>
            <a:endParaRPr lang="en-US"/>
          </a:p>
        </p:txBody>
      </p:sp>
    </p:spTree>
    <p:extLst>
      <p:ext uri="{BB962C8B-B14F-4D97-AF65-F5344CB8AC3E}">
        <p14:creationId xmlns:p14="http://schemas.microsoft.com/office/powerpoint/2010/main" val="1074918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42</a:t>
            </a:fld>
            <a:endParaRPr lang="en-US"/>
          </a:p>
        </p:txBody>
      </p:sp>
    </p:spTree>
    <p:extLst>
      <p:ext uri="{BB962C8B-B14F-4D97-AF65-F5344CB8AC3E}">
        <p14:creationId xmlns:p14="http://schemas.microsoft.com/office/powerpoint/2010/main" val="1973094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43</a:t>
            </a:fld>
            <a:endParaRPr lang="en-US"/>
          </a:p>
        </p:txBody>
      </p:sp>
    </p:spTree>
    <p:extLst>
      <p:ext uri="{BB962C8B-B14F-4D97-AF65-F5344CB8AC3E}">
        <p14:creationId xmlns:p14="http://schemas.microsoft.com/office/powerpoint/2010/main" val="3732827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44</a:t>
            </a:fld>
            <a:endParaRPr lang="en-US"/>
          </a:p>
        </p:txBody>
      </p:sp>
    </p:spTree>
    <p:extLst>
      <p:ext uri="{BB962C8B-B14F-4D97-AF65-F5344CB8AC3E}">
        <p14:creationId xmlns:p14="http://schemas.microsoft.com/office/powerpoint/2010/main" val="2820370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45</a:t>
            </a:fld>
            <a:endParaRPr lang="en-US"/>
          </a:p>
        </p:txBody>
      </p:sp>
    </p:spTree>
    <p:extLst>
      <p:ext uri="{BB962C8B-B14F-4D97-AF65-F5344CB8AC3E}">
        <p14:creationId xmlns:p14="http://schemas.microsoft.com/office/powerpoint/2010/main" val="40292678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47</a:t>
            </a:fld>
            <a:endParaRPr lang="en-US"/>
          </a:p>
        </p:txBody>
      </p:sp>
    </p:spTree>
    <p:extLst>
      <p:ext uri="{BB962C8B-B14F-4D97-AF65-F5344CB8AC3E}">
        <p14:creationId xmlns:p14="http://schemas.microsoft.com/office/powerpoint/2010/main" val="2499854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48</a:t>
            </a:fld>
            <a:endParaRPr lang="en-US"/>
          </a:p>
        </p:txBody>
      </p:sp>
    </p:spTree>
    <p:extLst>
      <p:ext uri="{BB962C8B-B14F-4D97-AF65-F5344CB8AC3E}">
        <p14:creationId xmlns:p14="http://schemas.microsoft.com/office/powerpoint/2010/main" val="3038137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49</a:t>
            </a:fld>
            <a:endParaRPr lang="en-US"/>
          </a:p>
        </p:txBody>
      </p:sp>
    </p:spTree>
    <p:extLst>
      <p:ext uri="{BB962C8B-B14F-4D97-AF65-F5344CB8AC3E}">
        <p14:creationId xmlns:p14="http://schemas.microsoft.com/office/powerpoint/2010/main" val="1854570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50</a:t>
            </a:fld>
            <a:endParaRPr lang="en-US"/>
          </a:p>
        </p:txBody>
      </p:sp>
    </p:spTree>
    <p:extLst>
      <p:ext uri="{BB962C8B-B14F-4D97-AF65-F5344CB8AC3E}">
        <p14:creationId xmlns:p14="http://schemas.microsoft.com/office/powerpoint/2010/main" val="8499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51</a:t>
            </a:fld>
            <a:endParaRPr lang="en-US"/>
          </a:p>
        </p:txBody>
      </p:sp>
    </p:spTree>
    <p:extLst>
      <p:ext uri="{BB962C8B-B14F-4D97-AF65-F5344CB8AC3E}">
        <p14:creationId xmlns:p14="http://schemas.microsoft.com/office/powerpoint/2010/main" val="1216289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a:t>
            </a:fld>
            <a:endParaRPr lang="en-US"/>
          </a:p>
        </p:txBody>
      </p:sp>
    </p:spTree>
    <p:extLst>
      <p:ext uri="{BB962C8B-B14F-4D97-AF65-F5344CB8AC3E}">
        <p14:creationId xmlns:p14="http://schemas.microsoft.com/office/powerpoint/2010/main" val="1112531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52</a:t>
            </a:fld>
            <a:endParaRPr lang="en-US"/>
          </a:p>
        </p:txBody>
      </p:sp>
    </p:spTree>
    <p:extLst>
      <p:ext uri="{BB962C8B-B14F-4D97-AF65-F5344CB8AC3E}">
        <p14:creationId xmlns:p14="http://schemas.microsoft.com/office/powerpoint/2010/main" val="3752494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53</a:t>
            </a:fld>
            <a:endParaRPr lang="en-US"/>
          </a:p>
        </p:txBody>
      </p:sp>
    </p:spTree>
    <p:extLst>
      <p:ext uri="{BB962C8B-B14F-4D97-AF65-F5344CB8AC3E}">
        <p14:creationId xmlns:p14="http://schemas.microsoft.com/office/powerpoint/2010/main" val="3900661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54</a:t>
            </a:fld>
            <a:endParaRPr lang="en-US"/>
          </a:p>
        </p:txBody>
      </p:sp>
    </p:spTree>
    <p:extLst>
      <p:ext uri="{BB962C8B-B14F-4D97-AF65-F5344CB8AC3E}">
        <p14:creationId xmlns:p14="http://schemas.microsoft.com/office/powerpoint/2010/main" val="1037093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55</a:t>
            </a:fld>
            <a:endParaRPr lang="en-US"/>
          </a:p>
        </p:txBody>
      </p:sp>
    </p:spTree>
    <p:extLst>
      <p:ext uri="{BB962C8B-B14F-4D97-AF65-F5344CB8AC3E}">
        <p14:creationId xmlns:p14="http://schemas.microsoft.com/office/powerpoint/2010/main" val="19719097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56</a:t>
            </a:fld>
            <a:endParaRPr lang="en-US"/>
          </a:p>
        </p:txBody>
      </p:sp>
    </p:spTree>
    <p:extLst>
      <p:ext uri="{BB962C8B-B14F-4D97-AF65-F5344CB8AC3E}">
        <p14:creationId xmlns:p14="http://schemas.microsoft.com/office/powerpoint/2010/main" val="781832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57</a:t>
            </a:fld>
            <a:endParaRPr lang="en-US"/>
          </a:p>
        </p:txBody>
      </p:sp>
    </p:spTree>
    <p:extLst>
      <p:ext uri="{BB962C8B-B14F-4D97-AF65-F5344CB8AC3E}">
        <p14:creationId xmlns:p14="http://schemas.microsoft.com/office/powerpoint/2010/main" val="3151395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58</a:t>
            </a:fld>
            <a:endParaRPr lang="en-US"/>
          </a:p>
        </p:txBody>
      </p:sp>
    </p:spTree>
    <p:extLst>
      <p:ext uri="{BB962C8B-B14F-4D97-AF65-F5344CB8AC3E}">
        <p14:creationId xmlns:p14="http://schemas.microsoft.com/office/powerpoint/2010/main" val="1915799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also be very up front about our limitations </a:t>
            </a:r>
          </a:p>
        </p:txBody>
      </p:sp>
      <p:sp>
        <p:nvSpPr>
          <p:cNvPr id="4" name="Slide Number Placeholder 3"/>
          <p:cNvSpPr>
            <a:spLocks noGrp="1"/>
          </p:cNvSpPr>
          <p:nvPr>
            <p:ph type="sldNum" sz="quarter" idx="5"/>
          </p:nvPr>
        </p:nvSpPr>
        <p:spPr/>
        <p:txBody>
          <a:bodyPr/>
          <a:lstStyle/>
          <a:p>
            <a:fld id="{2BCD780D-AFF0-4875-B9AC-BABCE7BE7712}" type="slidenum">
              <a:rPr lang="en-US" smtClean="0"/>
              <a:t>60</a:t>
            </a:fld>
            <a:endParaRPr lang="en-US"/>
          </a:p>
        </p:txBody>
      </p:sp>
    </p:spTree>
    <p:extLst>
      <p:ext uri="{BB962C8B-B14F-4D97-AF65-F5344CB8AC3E}">
        <p14:creationId xmlns:p14="http://schemas.microsoft.com/office/powerpoint/2010/main" val="852142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deny the likelihood that some self-selection bias was at play here.</a:t>
            </a:r>
          </a:p>
          <a:p>
            <a:endParaRPr lang="en-US" dirty="0"/>
          </a:p>
          <a:p>
            <a:r>
              <a:rPr lang="en-US" dirty="0"/>
              <a:t>We tried our best to monitor this and test this. We did find quite a bit of diversity in the distribution of participant responses to questions like “How much do you enjoy or are fearful of haunted houses?”</a:t>
            </a:r>
          </a:p>
          <a:p>
            <a:endParaRPr lang="en-US" dirty="0"/>
          </a:p>
          <a:p>
            <a:r>
              <a:rPr lang="en-US" dirty="0"/>
              <a:t>We captured participant expectations and motivations for participation. But no matter what </a:t>
            </a:r>
          </a:p>
        </p:txBody>
      </p:sp>
      <p:sp>
        <p:nvSpPr>
          <p:cNvPr id="4" name="Slide Number Placeholder 3"/>
          <p:cNvSpPr>
            <a:spLocks noGrp="1"/>
          </p:cNvSpPr>
          <p:nvPr>
            <p:ph type="sldNum" sz="quarter" idx="5"/>
          </p:nvPr>
        </p:nvSpPr>
        <p:spPr/>
        <p:txBody>
          <a:bodyPr/>
          <a:lstStyle/>
          <a:p>
            <a:fld id="{2BCD780D-AFF0-4875-B9AC-BABCE7BE7712}" type="slidenum">
              <a:rPr lang="en-US" smtClean="0"/>
              <a:t>61</a:t>
            </a:fld>
            <a:endParaRPr lang="en-US"/>
          </a:p>
        </p:txBody>
      </p:sp>
    </p:spTree>
    <p:extLst>
      <p:ext uri="{BB962C8B-B14F-4D97-AF65-F5344CB8AC3E}">
        <p14:creationId xmlns:p14="http://schemas.microsoft.com/office/powerpoint/2010/main" val="3507839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advertise for a study on fear at a nationally famous haunted house</a:t>
            </a:r>
          </a:p>
          <a:p>
            <a:endParaRPr lang="en-US" dirty="0"/>
          </a:p>
          <a:p>
            <a:r>
              <a:rPr lang="en-US" dirty="0"/>
              <a:t>You have to assume certain types of participants are not responding to the ad</a:t>
            </a:r>
          </a:p>
        </p:txBody>
      </p:sp>
      <p:sp>
        <p:nvSpPr>
          <p:cNvPr id="4" name="Slide Number Placeholder 3"/>
          <p:cNvSpPr>
            <a:spLocks noGrp="1"/>
          </p:cNvSpPr>
          <p:nvPr>
            <p:ph type="sldNum" sz="quarter" idx="5"/>
          </p:nvPr>
        </p:nvSpPr>
        <p:spPr/>
        <p:txBody>
          <a:bodyPr/>
          <a:lstStyle/>
          <a:p>
            <a:fld id="{2BCD780D-AFF0-4875-B9AC-BABCE7BE7712}" type="slidenum">
              <a:rPr lang="en-US" smtClean="0"/>
              <a:t>62</a:t>
            </a:fld>
            <a:endParaRPr lang="en-US"/>
          </a:p>
        </p:txBody>
      </p:sp>
    </p:spTree>
    <p:extLst>
      <p:ext uri="{BB962C8B-B14F-4D97-AF65-F5344CB8AC3E}">
        <p14:creationId xmlns:p14="http://schemas.microsoft.com/office/powerpoint/2010/main" val="331114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a:t>
            </a:fld>
            <a:endParaRPr lang="en-US"/>
          </a:p>
        </p:txBody>
      </p:sp>
    </p:spTree>
    <p:extLst>
      <p:ext uri="{BB962C8B-B14F-4D97-AF65-F5344CB8AC3E}">
        <p14:creationId xmlns:p14="http://schemas.microsoft.com/office/powerpoint/2010/main" val="2670147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believe  that this design incorporates many of those features that I think to be important, it still is a fundamentally artificial environment. </a:t>
            </a:r>
          </a:p>
          <a:p>
            <a:endParaRPr lang="en-US" dirty="0"/>
          </a:p>
          <a:p>
            <a:r>
              <a:rPr lang="en-US" dirty="0"/>
              <a:t>When describing it, I’m hesitant to call it quasi-naturalistic and in fact often prefer something like “Dynamic and Feature-rich”</a:t>
            </a:r>
          </a:p>
        </p:txBody>
      </p:sp>
      <p:sp>
        <p:nvSpPr>
          <p:cNvPr id="4" name="Slide Number Placeholder 3"/>
          <p:cNvSpPr>
            <a:spLocks noGrp="1"/>
          </p:cNvSpPr>
          <p:nvPr>
            <p:ph type="sldNum" sz="quarter" idx="5"/>
          </p:nvPr>
        </p:nvSpPr>
        <p:spPr/>
        <p:txBody>
          <a:bodyPr/>
          <a:lstStyle/>
          <a:p>
            <a:fld id="{2BCD780D-AFF0-4875-B9AC-BABCE7BE7712}" type="slidenum">
              <a:rPr lang="en-US" smtClean="0"/>
              <a:t>63</a:t>
            </a:fld>
            <a:endParaRPr lang="en-US"/>
          </a:p>
        </p:txBody>
      </p:sp>
    </p:spTree>
    <p:extLst>
      <p:ext uri="{BB962C8B-B14F-4D97-AF65-F5344CB8AC3E}">
        <p14:creationId xmlns:p14="http://schemas.microsoft.com/office/powerpoint/2010/main" val="70582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also a very resource intensive project which would not be possible without us being a very fortunate position to have received NSF funding for this project</a:t>
            </a:r>
          </a:p>
        </p:txBody>
      </p:sp>
      <p:sp>
        <p:nvSpPr>
          <p:cNvPr id="4" name="Slide Number Placeholder 3"/>
          <p:cNvSpPr>
            <a:spLocks noGrp="1"/>
          </p:cNvSpPr>
          <p:nvPr>
            <p:ph type="sldNum" sz="quarter" idx="5"/>
          </p:nvPr>
        </p:nvSpPr>
        <p:spPr/>
        <p:txBody>
          <a:bodyPr/>
          <a:lstStyle/>
          <a:p>
            <a:fld id="{2BCD780D-AFF0-4875-B9AC-BABCE7BE7712}" type="slidenum">
              <a:rPr lang="en-US" smtClean="0"/>
              <a:t>64</a:t>
            </a:fld>
            <a:endParaRPr lang="en-US"/>
          </a:p>
        </p:txBody>
      </p:sp>
    </p:spTree>
    <p:extLst>
      <p:ext uri="{BB962C8B-B14F-4D97-AF65-F5344CB8AC3E}">
        <p14:creationId xmlns:p14="http://schemas.microsoft.com/office/powerpoint/2010/main" val="3049908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also required a ton of coordination, not only within the lab but with the folks running the attraction as well. </a:t>
            </a:r>
          </a:p>
        </p:txBody>
      </p:sp>
      <p:sp>
        <p:nvSpPr>
          <p:cNvPr id="4" name="Slide Number Placeholder 3"/>
          <p:cNvSpPr>
            <a:spLocks noGrp="1"/>
          </p:cNvSpPr>
          <p:nvPr>
            <p:ph type="sldNum" sz="quarter" idx="5"/>
          </p:nvPr>
        </p:nvSpPr>
        <p:spPr/>
        <p:txBody>
          <a:bodyPr/>
          <a:lstStyle/>
          <a:p>
            <a:fld id="{2BCD780D-AFF0-4875-B9AC-BABCE7BE7712}" type="slidenum">
              <a:rPr lang="en-US" smtClean="0"/>
              <a:t>65</a:t>
            </a:fld>
            <a:endParaRPr lang="en-US"/>
          </a:p>
        </p:txBody>
      </p:sp>
    </p:spTree>
    <p:extLst>
      <p:ext uri="{BB962C8B-B14F-4D97-AF65-F5344CB8AC3E}">
        <p14:creationId xmlns:p14="http://schemas.microsoft.com/office/powerpoint/2010/main" val="2231415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much of the data existed as free response and free recall data which required quite a lot of coding, and natural language processing to make usable</a:t>
            </a:r>
          </a:p>
        </p:txBody>
      </p:sp>
      <p:sp>
        <p:nvSpPr>
          <p:cNvPr id="4" name="Slide Number Placeholder 3"/>
          <p:cNvSpPr>
            <a:spLocks noGrp="1"/>
          </p:cNvSpPr>
          <p:nvPr>
            <p:ph type="sldNum" sz="quarter" idx="5"/>
          </p:nvPr>
        </p:nvSpPr>
        <p:spPr/>
        <p:txBody>
          <a:bodyPr/>
          <a:lstStyle/>
          <a:p>
            <a:fld id="{2BCD780D-AFF0-4875-B9AC-BABCE7BE7712}" type="slidenum">
              <a:rPr lang="en-US" smtClean="0"/>
              <a:t>66</a:t>
            </a:fld>
            <a:endParaRPr lang="en-US"/>
          </a:p>
        </p:txBody>
      </p:sp>
    </p:spTree>
    <p:extLst>
      <p:ext uri="{BB962C8B-B14F-4D97-AF65-F5344CB8AC3E}">
        <p14:creationId xmlns:p14="http://schemas.microsoft.com/office/powerpoint/2010/main" val="3416236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just want to make sure to thank the people that helped me with this presentation and helped us build this project, between running sessions, data collections, scans, and analyzing. It really took a small army to pull off, and there were a lot of people that helped in big and small ways, so thank you to all of the members of the SAN Lab and the AML Lab.</a:t>
            </a:r>
          </a:p>
        </p:txBody>
      </p:sp>
      <p:sp>
        <p:nvSpPr>
          <p:cNvPr id="4" name="Slide Number Placeholder 3"/>
          <p:cNvSpPr>
            <a:spLocks noGrp="1"/>
          </p:cNvSpPr>
          <p:nvPr>
            <p:ph type="sldNum" sz="quarter" idx="5"/>
          </p:nvPr>
        </p:nvSpPr>
        <p:spPr/>
        <p:txBody>
          <a:bodyPr/>
          <a:lstStyle/>
          <a:p>
            <a:fld id="{2BCD780D-AFF0-4875-B9AC-BABCE7BE7712}" type="slidenum">
              <a:rPr lang="en-US" smtClean="0"/>
              <a:t>67</a:t>
            </a:fld>
            <a:endParaRPr lang="en-US"/>
          </a:p>
        </p:txBody>
      </p:sp>
    </p:spTree>
    <p:extLst>
      <p:ext uri="{BB962C8B-B14F-4D97-AF65-F5344CB8AC3E}">
        <p14:creationId xmlns:p14="http://schemas.microsoft.com/office/powerpoint/2010/main" val="6792327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1832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extLst>
      <p:ext uri="{BB962C8B-B14F-4D97-AF65-F5344CB8AC3E}">
        <p14:creationId xmlns:p14="http://schemas.microsoft.com/office/powerpoint/2010/main" val="4385015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extLst>
      <p:ext uri="{BB962C8B-B14F-4D97-AF65-F5344CB8AC3E}">
        <p14:creationId xmlns:p14="http://schemas.microsoft.com/office/powerpoint/2010/main" val="698293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a:t>
            </a:fld>
            <a:endParaRPr lang="en-US"/>
          </a:p>
        </p:txBody>
      </p:sp>
    </p:spTree>
    <p:extLst>
      <p:ext uri="{BB962C8B-B14F-4D97-AF65-F5344CB8AC3E}">
        <p14:creationId xmlns:p14="http://schemas.microsoft.com/office/powerpoint/2010/main" val="21261918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3267753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4445591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Tree>
    <p:extLst>
      <p:ext uri="{BB962C8B-B14F-4D97-AF65-F5344CB8AC3E}">
        <p14:creationId xmlns:p14="http://schemas.microsoft.com/office/powerpoint/2010/main" val="35992644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Tree>
    <p:extLst>
      <p:ext uri="{BB962C8B-B14F-4D97-AF65-F5344CB8AC3E}">
        <p14:creationId xmlns:p14="http://schemas.microsoft.com/office/powerpoint/2010/main" val="11816974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Tree>
    <p:extLst>
      <p:ext uri="{BB962C8B-B14F-4D97-AF65-F5344CB8AC3E}">
        <p14:creationId xmlns:p14="http://schemas.microsoft.com/office/powerpoint/2010/main" val="453641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Tree>
    <p:extLst>
      <p:ext uri="{BB962C8B-B14F-4D97-AF65-F5344CB8AC3E}">
        <p14:creationId xmlns:p14="http://schemas.microsoft.com/office/powerpoint/2010/main" val="22208199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Tree>
    <p:extLst>
      <p:ext uri="{BB962C8B-B14F-4D97-AF65-F5344CB8AC3E}">
        <p14:creationId xmlns:p14="http://schemas.microsoft.com/office/powerpoint/2010/main" val="1988417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Tree>
    <p:extLst>
      <p:ext uri="{BB962C8B-B14F-4D97-AF65-F5344CB8AC3E}">
        <p14:creationId xmlns:p14="http://schemas.microsoft.com/office/powerpoint/2010/main" val="31464393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Tree>
    <p:extLst>
      <p:ext uri="{BB962C8B-B14F-4D97-AF65-F5344CB8AC3E}">
        <p14:creationId xmlns:p14="http://schemas.microsoft.com/office/powerpoint/2010/main" val="415608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2996016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Realistic circumstances</a:t>
            </a:r>
          </a:p>
          <a:p>
            <a:r>
              <a:rPr lang="en-US" dirty="0"/>
              <a:t>Contextually sensitive</a:t>
            </a:r>
          </a:p>
        </p:txBody>
      </p:sp>
      <p:sp>
        <p:nvSpPr>
          <p:cNvPr id="4" name="Slide Number Placeholder 3"/>
          <p:cNvSpPr>
            <a:spLocks noGrp="1"/>
          </p:cNvSpPr>
          <p:nvPr>
            <p:ph type="sldNum" sz="quarter" idx="5"/>
          </p:nvPr>
        </p:nvSpPr>
        <p:spPr/>
        <p:txBody>
          <a:bodyPr/>
          <a:lstStyle/>
          <a:p>
            <a:fld id="{737D205A-A210-4D70-A5A7-4AE9F5805460}" type="slidenum">
              <a:rPr lang="en-US" smtClean="0"/>
              <a:t>8</a:t>
            </a:fld>
            <a:endParaRPr lang="en-US"/>
          </a:p>
        </p:txBody>
      </p:sp>
    </p:spTree>
    <p:extLst>
      <p:ext uri="{BB962C8B-B14F-4D97-AF65-F5344CB8AC3E}">
        <p14:creationId xmlns:p14="http://schemas.microsoft.com/office/powerpoint/2010/main" val="22618313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24734559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24936360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Tree>
    <p:extLst>
      <p:ext uri="{BB962C8B-B14F-4D97-AF65-F5344CB8AC3E}">
        <p14:creationId xmlns:p14="http://schemas.microsoft.com/office/powerpoint/2010/main" val="41881615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extLst>
      <p:ext uri="{BB962C8B-B14F-4D97-AF65-F5344CB8AC3E}">
        <p14:creationId xmlns:p14="http://schemas.microsoft.com/office/powerpoint/2010/main" val="7979680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95</a:t>
            </a:fld>
            <a:endParaRPr/>
          </a:p>
        </p:txBody>
      </p:sp>
    </p:spTree>
    <p:extLst>
      <p:ext uri="{BB962C8B-B14F-4D97-AF65-F5344CB8AC3E}">
        <p14:creationId xmlns:p14="http://schemas.microsoft.com/office/powerpoint/2010/main" val="341624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Idealized</a:t>
            </a:r>
          </a:p>
          <a:p>
            <a:r>
              <a:rPr lang="en-US" dirty="0"/>
              <a:t>Trained</a:t>
            </a:r>
          </a:p>
          <a:p>
            <a:r>
              <a:rPr lang="en-US" dirty="0"/>
              <a:t>Prompted</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a:t>
            </a:fld>
            <a:endParaRPr lang="en-US"/>
          </a:p>
        </p:txBody>
      </p:sp>
    </p:spTree>
    <p:extLst>
      <p:ext uri="{BB962C8B-B14F-4D97-AF65-F5344CB8AC3E}">
        <p14:creationId xmlns:p14="http://schemas.microsoft.com/office/powerpoint/2010/main" val="275746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D574-B790-DA63-8A76-6104DAE81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84F80-65E3-4A19-70BC-90D88ACB1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684C42-ABC9-D75D-FCD2-EE32C4E4C0B3}"/>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6396E8FE-CA60-7768-72E6-64E71A5FB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D5BF3-6D6D-8355-9257-DE4F64A7DBB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77509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8AB-C0F3-F15B-306F-82F6D689C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73D87D-8F52-C767-44C9-4030496C4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60BA1-CB21-6449-2A77-30784A54ED65}"/>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D8B283EF-8997-9539-0108-3F17BADCB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C9F1-166A-9F00-B0A6-E6134D9EE6C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48607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4ADDA-D6DD-EBDB-A4F8-E5515AD876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F726FB-F47A-C02B-9F5B-0E00772CD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9F8DD-DA00-EAA5-E330-9C0CF558F4CB}"/>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7586A6F4-0FAB-5FF2-86EC-338157A3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A9A4-B1B5-9299-E7E1-B885B9C6A92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4028597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213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D529-2443-8CD2-997C-8FB0F3A7A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613-57D5-C8F6-3B00-4B1407D1E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B3994-F563-C06B-F27C-32BFFDFD59CD}"/>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5A90A3F7-FAA7-8E7B-8B34-6A04497AA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8FB26-05BA-F944-4759-A2FCFAF1EBA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94297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5B7E-D61E-C55A-3F9E-6504979C0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7834D-E7CD-C915-F00F-CEA184B8E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02133-C0D1-E90D-BB76-8CA4182A4845}"/>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B5F28732-6023-630B-BE6A-F32DC7C1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11C16-79FB-4B1D-94E1-79D8A3AEA43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16300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5121-4B81-7D35-F438-5E6C8B22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D21C-3A4B-923F-C30F-61CA40E87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9348A-9EC5-DB90-D127-DE08B99D7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0EE280-6E95-06BB-11DA-36892D9B8C3D}"/>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6" name="Footer Placeholder 5">
            <a:extLst>
              <a:ext uri="{FF2B5EF4-FFF2-40B4-BE49-F238E27FC236}">
                <a16:creationId xmlns:a16="http://schemas.microsoft.com/office/drawing/2014/main" id="{B3692F03-92E1-CE52-D91B-75044FA96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9FC31-E853-68ED-CE86-22BA15E1476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7295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6C03-D508-0D41-1C1D-99DBF287D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8D6FE-D559-6F28-9EFD-DF89C25C0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CA174-A4E3-B849-EC33-D11478DD9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7536B2-F1AE-BBFC-FC0A-AE854A9DD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5BC8A8-DF26-9257-B76C-DAA4BE468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75FEF-088A-23C3-CE6A-7B18CB63E811}"/>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8" name="Footer Placeholder 7">
            <a:extLst>
              <a:ext uri="{FF2B5EF4-FFF2-40B4-BE49-F238E27FC236}">
                <a16:creationId xmlns:a16="http://schemas.microsoft.com/office/drawing/2014/main" id="{FF54E498-26AD-CEE3-4809-D63D30E01C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6A1731-FEF8-8E6F-BA3E-233475D353E3}"/>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50253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06BC-A0EA-3592-FB35-C48FB56FA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BEC1B-71D2-74F9-24C0-CECD14962209}"/>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4" name="Footer Placeholder 3">
            <a:extLst>
              <a:ext uri="{FF2B5EF4-FFF2-40B4-BE49-F238E27FC236}">
                <a16:creationId xmlns:a16="http://schemas.microsoft.com/office/drawing/2014/main" id="{2778F534-30EC-E51D-7FD8-595E2BD34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34412-076A-24FC-0C56-51DDD1F570D1}"/>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29080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FC980-E2B2-BFDB-BB59-9FA4214C764D}"/>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3" name="Footer Placeholder 2">
            <a:extLst>
              <a:ext uri="{FF2B5EF4-FFF2-40B4-BE49-F238E27FC236}">
                <a16:creationId xmlns:a16="http://schemas.microsoft.com/office/drawing/2014/main" id="{8FE3749F-B7C4-2F4F-9F5E-B3C2325B2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3732D-1F55-5E0D-624F-AC8FF4D119C6}"/>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42433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F71-345B-B375-75ED-9621460A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2F8A1-4D4F-0AD8-DEBD-791C84925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7B28D5-8FF1-4018-7D07-AB6B42EE5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201AF-6E1D-9B90-D573-088D26D752E7}"/>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6" name="Footer Placeholder 5">
            <a:extLst>
              <a:ext uri="{FF2B5EF4-FFF2-40B4-BE49-F238E27FC236}">
                <a16:creationId xmlns:a16="http://schemas.microsoft.com/office/drawing/2014/main" id="{4148A0F9-0F5F-C040-F939-A79729D40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BC72D-12DE-F3E9-DD15-799903A8EE9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1492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2AC9-A258-BE4E-24ED-AC1DE2FDF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3B3C3B-BC54-865B-06E4-402474878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AF05C-1104-8EF6-2819-07C37A93A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F4747-ECE0-6889-FB96-6724235332FE}"/>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6" name="Footer Placeholder 5">
            <a:extLst>
              <a:ext uri="{FF2B5EF4-FFF2-40B4-BE49-F238E27FC236}">
                <a16:creationId xmlns:a16="http://schemas.microsoft.com/office/drawing/2014/main" id="{6AB3018C-087B-7458-CE5E-02E940AE3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68FE6-F113-E3A4-9C0B-81A24B18A6D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57695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C0E3F-7E7D-DFC5-075B-9F5890AA0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4B7C1-5D77-4356-60F0-6D366C13E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19BB8-8646-7CBF-8C25-3DEE2851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4A007997-100F-5E5B-3308-E88F58311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C4A-8326-7267-2B54-C5F0F44A9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6149A-4F59-4705-9C9B-47083566D3BA}" type="slidenum">
              <a:rPr lang="en-US" smtClean="0"/>
              <a:t>‹#›</a:t>
            </a:fld>
            <a:endParaRPr lang="en-US"/>
          </a:p>
        </p:txBody>
      </p:sp>
    </p:spTree>
    <p:extLst>
      <p:ext uri="{BB962C8B-B14F-4D97-AF65-F5344CB8AC3E}">
        <p14:creationId xmlns:p14="http://schemas.microsoft.com/office/powerpoint/2010/main" val="257231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lisafinks.com/top-10-scariest-chicago-haunted-houses/"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hyperlink" Target="https://www.pngall.com/versus-png/" TargetMode="External"/><Relationship Id="rId3"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idyouknowfacts.com/heres-how-to-stop-arguing-and-actually-solve-your-relationship-problems/" TargetMode="External"/><Relationship Id="rId11"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3.png"/><Relationship Id="rId4" Type="http://schemas.microsoft.com/office/2007/relationships/hdphoto" Target="../media/hdphoto3.wdp"/><Relationship Id="rId9" Type="http://schemas.openxmlformats.org/officeDocument/2006/relationships/hyperlink" Target="https://www.today.com/parents/study-bullies-have-higher-self-esteem-social-status-lower-levels-t36271"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13" Type="http://schemas.microsoft.com/office/2007/relationships/hdphoto" Target="../media/hdphoto3.wdp"/><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hyperlink" Target="https://www.dreamstime.com/portrait-beautiful-young-woman-thinking-isolated-white-background-image153683474" TargetMode="External"/><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6.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pixabay.com/en/green-laser-light-beam-1757807/" TargetMode="External"/><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didyouknowfacts.com/heres-how-to-stop-arguing-and-actually-solve-your-relationship-problems/" TargetMode="Externa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www.today.com/parents/study-bullies-have-higher-self-esteem-social-status-lower-levels-t36271" TargetMode="External"/><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s://didyouknowfacts.com/heres-how-to-stop-arguing-and-actually-solve-your-relationship-problems/" TargetMode="Externa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hyperlink" Target="https://www.today.com/parents/study-bullies-have-higher-self-esteem-social-status-lower-levels-t36271"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hyperlink" Target="https://didyouknowfacts.com/heres-how-to-stop-arguing-and-actually-solve-your-relationship-problems/" TargetMode="External"/><Relationship Id="rId4" Type="http://schemas.openxmlformats.org/officeDocument/2006/relationships/image" Target="../media/image6.sv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4.png"/><Relationship Id="rId12" Type="http://schemas.openxmlformats.org/officeDocument/2006/relationships/hyperlink" Target="https://didyouknowfacts.com/heres-how-to-stop-arguing-and-actually-solve-your-relationship-problem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svg"/><Relationship Id="rId11" Type="http://schemas.microsoft.com/office/2007/relationships/hdphoto" Target="../media/hdphoto1.wdp"/><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hyperlink" Target="https://www.today.com/parents/study-bullies-have-higher-self-esteem-social-status-lower-levels-t3627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9.tiff"/><Relationship Id="rId4" Type="http://schemas.openxmlformats.org/officeDocument/2006/relationships/image" Target="../media/image38.tiff"/></Relationships>
</file>

<file path=ppt/slides/_rels/slide5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7.tiff"/></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easternstate.org/searchlight-series" TargetMode="External"/><Relationship Id="rId7" Type="http://schemas.openxmlformats.org/officeDocument/2006/relationships/image" Target="../media/image8.svg"/><Relationship Id="rId2" Type="http://schemas.openxmlformats.org/officeDocument/2006/relationships/image" Target="../media/image42.jp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hyperlink" Target="https://www.today.com/parents/study-bullies-have-higher-self-esteem-social-status-lower-levels-t36271" TargetMode="External"/><Relationship Id="rId5" Type="http://schemas.openxmlformats.org/officeDocument/2006/relationships/image" Target="../media/image7.png"/><Relationship Id="rId10" Type="http://schemas.microsoft.com/office/2007/relationships/hdphoto" Target="../media/hdphoto2.wdp"/><Relationship Id="rId4" Type="http://schemas.openxmlformats.org/officeDocument/2006/relationships/image" Target="../media/image6.svg"/><Relationship Id="rId9" Type="http://schemas.openxmlformats.org/officeDocument/2006/relationships/image" Target="../media/image4.png"/><Relationship Id="rId14" Type="http://schemas.openxmlformats.org/officeDocument/2006/relationships/hyperlink" Target="https://didyouknowfacts.com/heres-how-to-stop-arguing-and-actually-solve-your-relationship-problem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3.png"/><Relationship Id="rId4" Type="http://schemas.openxmlformats.org/officeDocument/2006/relationships/hyperlink" Target="https://www.easternstate.org/searchlight-serie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3.png"/><Relationship Id="rId4" Type="http://schemas.openxmlformats.org/officeDocument/2006/relationships/hyperlink" Target="https://www.easternstate.org/searchlight-serie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hyperlink" Target="https://www.easternstate.org/searchlight-serie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3.png"/><Relationship Id="rId4" Type="http://schemas.openxmlformats.org/officeDocument/2006/relationships/hyperlink" Target="https://www.easternstate.org/searchlight-series"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3.png"/><Relationship Id="rId4" Type="http://schemas.openxmlformats.org/officeDocument/2006/relationships/hyperlink" Target="https://www.easternstate.org/searchlight-serie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3.png"/><Relationship Id="rId4" Type="http://schemas.openxmlformats.org/officeDocument/2006/relationships/hyperlink" Target="https://www.easternstate.org/searchlight-serie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3.png"/><Relationship Id="rId4" Type="http://schemas.openxmlformats.org/officeDocument/2006/relationships/hyperlink" Target="https://www.easternstate.org/searchlight-serie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easternstate.org/searchlight-series" TargetMode="External"/><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hyperlink" Target="https://www.today.com/parents/study-bullies-have-higher-self-esteem-social-status-lower-levels-t36271" TargetMode="External"/><Relationship Id="rId3" Type="http://schemas.openxmlformats.org/officeDocument/2006/relationships/image" Target="../media/image5.png"/><Relationship Id="rId7" Type="http://schemas.openxmlformats.org/officeDocument/2006/relationships/image" Target="../media/image9.png"/><Relationship Id="rId12" Type="http://schemas.microsoft.com/office/2007/relationships/hdphoto" Target="../media/hdphoto2.wdp"/><Relationship Id="rId2" Type="http://schemas.openxmlformats.org/officeDocument/2006/relationships/notesSlide" Target="../notesSlides/notesSlide7.xml"/><Relationship Id="rId16" Type="http://schemas.openxmlformats.org/officeDocument/2006/relationships/hyperlink" Target="https://didyouknowfacts.com/heres-how-to-stop-arguing-and-actually-solve-your-relationship-problems/" TargetMode="Externa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4.png"/><Relationship Id="rId5" Type="http://schemas.openxmlformats.org/officeDocument/2006/relationships/image" Target="../media/image7.png"/><Relationship Id="rId15" Type="http://schemas.microsoft.com/office/2007/relationships/hdphoto" Target="../media/hdphoto1.wdp"/><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23.jpeg"/><Relationship Id="rId1" Type="http://schemas.openxmlformats.org/officeDocument/2006/relationships/slideLayout" Target="../slideLayouts/slideLayout1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23.jpeg"/><Relationship Id="rId1" Type="http://schemas.openxmlformats.org/officeDocument/2006/relationships/slideLayout" Target="../slideLayouts/slideLayout1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7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23.jpeg"/><Relationship Id="rId1" Type="http://schemas.openxmlformats.org/officeDocument/2006/relationships/slideLayout" Target="../slideLayouts/slideLayout12.xml"/><Relationship Id="rId4" Type="http://schemas.openxmlformats.org/officeDocument/2006/relationships/hyperlink" Target="https://aestheticblasphemy.com/blog/quotables/life-quotes/the-right-and-the-wrong/176"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6.wdp"/><Relationship Id="rId7" Type="http://schemas.openxmlformats.org/officeDocument/2006/relationships/hyperlink" Target="https://dcmetrotherapy.com/2020/10/12/how-to-cope-with-nightmares/" TargetMode="External"/><Relationship Id="rId2" Type="http://schemas.openxmlformats.org/officeDocument/2006/relationships/image" Target="../media/image63.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64.png"/><Relationship Id="rId10" Type="http://schemas.openxmlformats.org/officeDocument/2006/relationships/hyperlink" Target="https://clipground.com/scream-mask-clipart.html" TargetMode="External"/><Relationship Id="rId4" Type="http://schemas.openxmlformats.org/officeDocument/2006/relationships/hyperlink" Target="https://www.univision.com/entretenimiento/cine-y-series/las-10-mejores-peliculas-de-terror-de-todos-los-tiempos-ya-no-hay-mas-dudas" TargetMode="External"/><Relationship Id="rId9" Type="http://schemas.microsoft.com/office/2007/relationships/hdphoto" Target="../media/hdphoto8.wdp"/></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ouse with red lights in the fog&#10;&#10;Description automatically generated">
            <a:extLst>
              <a:ext uri="{FF2B5EF4-FFF2-40B4-BE49-F238E27FC236}">
                <a16:creationId xmlns:a16="http://schemas.microsoft.com/office/drawing/2014/main" id="{BC110272-42C6-0BFB-3544-4608BCE6A26B}"/>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210" r="533" b="1865"/>
          <a:stretch/>
        </p:blipFill>
        <p:spPr>
          <a:xfrm>
            <a:off x="0" y="0"/>
            <a:ext cx="12192001" cy="6858000"/>
          </a:xfrm>
          <a:prstGeom prst="rect">
            <a:avLst/>
          </a:prstGeom>
        </p:spPr>
      </p:pic>
      <p:sp>
        <p:nvSpPr>
          <p:cNvPr id="5" name="Title 1">
            <a:extLst>
              <a:ext uri="{FF2B5EF4-FFF2-40B4-BE49-F238E27FC236}">
                <a16:creationId xmlns:a16="http://schemas.microsoft.com/office/drawing/2014/main" id="{1D304B7F-FB43-B763-C567-99AD1AA11964}"/>
              </a:ext>
            </a:extLst>
          </p:cNvPr>
          <p:cNvSpPr txBox="1">
            <a:spLocks/>
          </p:cNvSpPr>
          <p:nvPr/>
        </p:nvSpPr>
        <p:spPr>
          <a:xfrm>
            <a:off x="0" y="3429000"/>
            <a:ext cx="12192000" cy="1850139"/>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dirty="0">
                <a:solidFill>
                  <a:srgbClr val="FFFFFF"/>
                </a:solidFill>
              </a:rPr>
            </a:br>
            <a:r>
              <a:rPr lang="en-US" sz="6000" b="1" spc="-250" dirty="0">
                <a:ln w="0"/>
                <a:effectLst>
                  <a:outerShdw blurRad="38100" dist="19050" dir="2700000" algn="tl" rotWithShape="0">
                    <a:schemeClr val="dk1">
                      <a:alpha val="40000"/>
                    </a:schemeClr>
                  </a:outerShdw>
                </a:effectLst>
              </a:rPr>
              <a:t>Emotion Regulation Strategy</a:t>
            </a:r>
          </a:p>
          <a:p>
            <a:r>
              <a:rPr lang="en-US" sz="6000" b="1" spc="-250" dirty="0">
                <a:ln w="0"/>
                <a:effectLst>
                  <a:outerShdw blurRad="38100" dist="19050" dir="2700000" algn="tl" rotWithShape="0">
                    <a:schemeClr val="dk1">
                      <a:alpha val="40000"/>
                    </a:schemeClr>
                  </a:outerShdw>
                </a:effectLst>
              </a:rPr>
              <a:t>Use and Forecasting Using</a:t>
            </a:r>
            <a:br>
              <a:rPr lang="en-US" sz="6000" b="1" spc="-250" dirty="0">
                <a:ln w="0"/>
                <a:effectLst>
                  <a:outerShdw blurRad="38100" dist="19050" dir="2700000" algn="tl" rotWithShape="0">
                    <a:schemeClr val="dk1">
                      <a:alpha val="40000"/>
                    </a:schemeClr>
                  </a:outerShdw>
                </a:effectLst>
              </a:rPr>
            </a:br>
            <a:r>
              <a:rPr lang="en-US" sz="6000" b="1" spc="-250" dirty="0">
                <a:ln w="0"/>
                <a:effectLst>
                  <a:outerShdw blurRad="38100" dist="19050" dir="2700000" algn="tl" rotWithShape="0">
                    <a:schemeClr val="dk1">
                      <a:alpha val="40000"/>
                    </a:schemeClr>
                  </a:outerShdw>
                </a:effectLst>
              </a:rPr>
              <a:t>Dynamic, Feature-Rich Stimuli</a:t>
            </a:r>
            <a:br>
              <a:rPr lang="en-US" b="1" dirty="0">
                <a:ln w="0"/>
                <a:effectLst>
                  <a:outerShdw blurRad="38100" dist="19050" dir="2700000" algn="tl" rotWithShape="0">
                    <a:schemeClr val="dk1">
                      <a:alpha val="40000"/>
                    </a:schemeClr>
                  </a:outerShdw>
                </a:effectLst>
              </a:rPr>
            </a:br>
            <a:endParaRPr lang="en-US" b="1" dirty="0">
              <a:solidFill>
                <a:schemeClr val="bg1"/>
              </a:solidFill>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DDAABDFD-C95C-6BDA-43C3-DEF3B760345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5660" y="5295140"/>
            <a:ext cx="2023083" cy="1378818"/>
          </a:xfrm>
          <a:prstGeom prst="rect">
            <a:avLst/>
          </a:prstGeom>
        </p:spPr>
      </p:pic>
      <p:sp>
        <p:nvSpPr>
          <p:cNvPr id="2" name="TextBox 1">
            <a:extLst>
              <a:ext uri="{FF2B5EF4-FFF2-40B4-BE49-F238E27FC236}">
                <a16:creationId xmlns:a16="http://schemas.microsoft.com/office/drawing/2014/main" id="{48BC72D0-3DCE-A70C-6D6D-21C2A0DD2C54}"/>
              </a:ext>
            </a:extLst>
          </p:cNvPr>
          <p:cNvSpPr txBox="1"/>
          <p:nvPr/>
        </p:nvSpPr>
        <p:spPr>
          <a:xfrm>
            <a:off x="4597929" y="5661383"/>
            <a:ext cx="2996141" cy="769441"/>
          </a:xfrm>
          <a:prstGeom prst="rect">
            <a:avLst/>
          </a:prstGeom>
          <a:noFill/>
        </p:spPr>
        <p:txBody>
          <a:bodyPr wrap="none" rtlCol="0">
            <a:spAutoFit/>
          </a:bodyPr>
          <a:lstStyle/>
          <a:p>
            <a:pPr algn="ctr"/>
            <a:r>
              <a:rPr lang="en-US" sz="2400" b="1" spc="150" dirty="0"/>
              <a:t>Billy Mitchell</a:t>
            </a:r>
          </a:p>
          <a:p>
            <a:pPr algn="ctr"/>
            <a:r>
              <a:rPr lang="en-US" sz="2000" i="1" spc="-150" dirty="0"/>
              <a:t>Social Affective Neuroscience Lab</a:t>
            </a:r>
          </a:p>
        </p:txBody>
      </p:sp>
    </p:spTree>
    <p:extLst>
      <p:ext uri="{BB962C8B-B14F-4D97-AF65-F5344CB8AC3E}">
        <p14:creationId xmlns:p14="http://schemas.microsoft.com/office/powerpoint/2010/main" val="6547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531508" y="338096"/>
            <a:ext cx="5344155" cy="646331"/>
          </a:xfrm>
          <a:prstGeom prst="rect">
            <a:avLst/>
          </a:prstGeom>
          <a:noFill/>
        </p:spPr>
        <p:txBody>
          <a:bodyPr wrap="square" rtlCol="0">
            <a:spAutoFit/>
          </a:bodyPr>
          <a:lstStyle/>
          <a:p>
            <a:pPr algn="ctr"/>
            <a:r>
              <a:rPr lang="en-US" sz="3600" b="1" dirty="0"/>
              <a:t>Regulation Strategy </a:t>
            </a:r>
            <a:r>
              <a:rPr lang="en-US" sz="3600" b="1" dirty="0">
                <a:solidFill>
                  <a:schemeClr val="accent6"/>
                </a:solidFill>
              </a:rPr>
              <a:t>Choice</a:t>
            </a:r>
            <a:endParaRPr lang="en-US" sz="3600" dirty="0">
              <a:solidFill>
                <a:schemeClr val="accent6"/>
              </a:solidFill>
            </a:endParaRPr>
          </a:p>
        </p:txBody>
      </p:sp>
      <p:grpSp>
        <p:nvGrpSpPr>
          <p:cNvPr id="15" name="Group 14">
            <a:extLst>
              <a:ext uri="{FF2B5EF4-FFF2-40B4-BE49-F238E27FC236}">
                <a16:creationId xmlns:a16="http://schemas.microsoft.com/office/drawing/2014/main" id="{3C948986-81C2-0A2E-F60F-1F184657DA94}"/>
              </a:ext>
            </a:extLst>
          </p:cNvPr>
          <p:cNvGrpSpPr/>
          <p:nvPr/>
        </p:nvGrpSpPr>
        <p:grpSpPr>
          <a:xfrm>
            <a:off x="-2283685" y="7022503"/>
            <a:ext cx="5127713" cy="3254852"/>
            <a:chOff x="636495" y="1801574"/>
            <a:chExt cx="5127713" cy="3254852"/>
          </a:xfrm>
        </p:grpSpPr>
        <p:grpSp>
          <p:nvGrpSpPr>
            <p:cNvPr id="13" name="Group 12">
              <a:extLst>
                <a:ext uri="{FF2B5EF4-FFF2-40B4-BE49-F238E27FC236}">
                  <a16:creationId xmlns:a16="http://schemas.microsoft.com/office/drawing/2014/main" id="{C734B576-9A74-04C9-A271-BB623EED9F76}"/>
                </a:ext>
              </a:extLst>
            </p:cNvPr>
            <p:cNvGrpSpPr/>
            <p:nvPr/>
          </p:nvGrpSpPr>
          <p:grpSpPr>
            <a:xfrm>
              <a:off x="636495" y="1801574"/>
              <a:ext cx="5127713" cy="3254852"/>
              <a:chOff x="636495" y="1801574"/>
              <a:chExt cx="5127713" cy="3254852"/>
            </a:xfrm>
          </p:grpSpPr>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36495" y="1801574"/>
                <a:ext cx="5127713" cy="3254852"/>
              </a:xfrm>
              <a:prstGeom prst="rect">
                <a:avLst/>
              </a:prstGeom>
            </p:spPr>
          </p:pic>
          <p:pic>
            <p:nvPicPr>
              <p:cNvPr id="12" name="Picture 11" descr="A person and person talking to each other&#10;&#10;Description automatically generated">
                <a:extLst>
                  <a:ext uri="{FF2B5EF4-FFF2-40B4-BE49-F238E27FC236}">
                    <a16:creationId xmlns:a16="http://schemas.microsoft.com/office/drawing/2014/main" id="{0FA20EE1-A6C3-5123-C2B8-0A0153FF4247}"/>
                  </a:ext>
                </a:extLst>
              </p:cNvPr>
              <p:cNvPicPr>
                <a:picLocks noChangeAspect="1"/>
              </p:cNvPicPr>
              <p:nvPr/>
            </p:nvPicPr>
            <p:blipFill rotWithShape="1">
              <a:blip r:embed="rId5">
                <a:alphaModFix amt="35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2041" t="1457" r="15743" b="4203"/>
              <a:stretch/>
            </p:blipFill>
            <p:spPr>
              <a:xfrm>
                <a:off x="3728720" y="3631254"/>
                <a:ext cx="797560" cy="595066"/>
              </a:xfrm>
              <a:prstGeom prst="rect">
                <a:avLst/>
              </a:prstGeom>
            </p:spPr>
          </p:pic>
        </p:grpSp>
        <p:pic>
          <p:nvPicPr>
            <p:cNvPr id="11" name="Picture 10" descr="A person and person talking to each other&#10;&#10;Description automatically generated">
              <a:extLst>
                <a:ext uri="{FF2B5EF4-FFF2-40B4-BE49-F238E27FC236}">
                  <a16:creationId xmlns:a16="http://schemas.microsoft.com/office/drawing/2014/main" id="{C338F3D1-75FE-A98D-25F6-FF53A8729178}"/>
                </a:ext>
              </a:extLst>
            </p:cNvPr>
            <p:cNvPicPr>
              <a:picLocks noChangeAspect="1"/>
            </p:cNvPicPr>
            <p:nvPr/>
          </p:nvPicPr>
          <p:blipFill rotWithShape="1">
            <a:blip r:embed="rId5">
              <a:alphaModFix amt="35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2041" t="1457" r="15743" b="4203"/>
            <a:stretch/>
          </p:blipFill>
          <p:spPr>
            <a:xfrm>
              <a:off x="1272092" y="2196285"/>
              <a:ext cx="759908" cy="566974"/>
            </a:xfrm>
            <a:prstGeom prst="rect">
              <a:avLst/>
            </a:prstGeom>
          </p:spPr>
        </p:pic>
      </p:grpSp>
      <p:grpSp>
        <p:nvGrpSpPr>
          <p:cNvPr id="3" name="Group 2">
            <a:extLst>
              <a:ext uri="{FF2B5EF4-FFF2-40B4-BE49-F238E27FC236}">
                <a16:creationId xmlns:a16="http://schemas.microsoft.com/office/drawing/2014/main" id="{892FF9DD-D85D-24FA-6448-7D14EE23229A}"/>
              </a:ext>
            </a:extLst>
          </p:cNvPr>
          <p:cNvGrpSpPr/>
          <p:nvPr/>
        </p:nvGrpSpPr>
        <p:grpSpPr>
          <a:xfrm>
            <a:off x="9142522" y="7700701"/>
            <a:ext cx="4869024" cy="4774209"/>
            <a:chOff x="6605799" y="1422529"/>
            <a:chExt cx="4869024" cy="4774209"/>
          </a:xfrm>
        </p:grpSpPr>
        <p:pic>
          <p:nvPicPr>
            <p:cNvPr id="8" name="Picture 7" descr="A child and child standing on a sidewalk&#10;&#10;Description automatically generated">
              <a:extLst>
                <a:ext uri="{FF2B5EF4-FFF2-40B4-BE49-F238E27FC236}">
                  <a16:creationId xmlns:a16="http://schemas.microsoft.com/office/drawing/2014/main" id="{1AF61239-5B26-2669-1187-8628D8FEC7EA}"/>
                </a:ext>
              </a:extLst>
            </p:cNvPr>
            <p:cNvPicPr>
              <a:picLocks noChangeAspect="1"/>
            </p:cNvPicPr>
            <p:nvPr/>
          </p:nvPicPr>
          <p:blipFill rotWithShape="1">
            <a:blip r:embed="rId7">
              <a:alphaModFix amt="35000"/>
              <a:extLst>
                <a:ext uri="{BEBA8EAE-BF5A-486C-A8C5-ECC9F3942E4B}">
                  <a14:imgProps xmlns:a14="http://schemas.microsoft.com/office/drawing/2010/main">
                    <a14:imgLayer r:embed="rId8">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rcRect l="34422" r="27748"/>
            <a:stretch/>
          </p:blipFill>
          <p:spPr>
            <a:xfrm>
              <a:off x="9768329" y="3659346"/>
              <a:ext cx="1706494" cy="2537392"/>
            </a:xfrm>
            <a:prstGeom prst="rect">
              <a:avLst/>
            </a:prstGeom>
          </p:spPr>
        </p:pic>
        <p:grpSp>
          <p:nvGrpSpPr>
            <p:cNvPr id="16" name="Group 15">
              <a:extLst>
                <a:ext uri="{FF2B5EF4-FFF2-40B4-BE49-F238E27FC236}">
                  <a16:creationId xmlns:a16="http://schemas.microsoft.com/office/drawing/2014/main" id="{9E8279E4-F21A-1DD6-FADD-97171EDC5F2C}"/>
                </a:ext>
              </a:extLst>
            </p:cNvPr>
            <p:cNvGrpSpPr/>
            <p:nvPr/>
          </p:nvGrpSpPr>
          <p:grpSpPr>
            <a:xfrm>
              <a:off x="6605799" y="1422529"/>
              <a:ext cx="2849956" cy="2006471"/>
              <a:chOff x="637315" y="1701671"/>
              <a:chExt cx="4382280" cy="2823882"/>
            </a:xfrm>
          </p:grpSpPr>
          <p:pic>
            <p:nvPicPr>
              <p:cNvPr id="17" name="Picture 16" descr="A person and person talking to each other&#10;&#10;Description automatically generated">
                <a:extLst>
                  <a:ext uri="{FF2B5EF4-FFF2-40B4-BE49-F238E27FC236}">
                    <a16:creationId xmlns:a16="http://schemas.microsoft.com/office/drawing/2014/main" id="{7DCA3F0A-460D-5E25-3AFE-6889F47C116D}"/>
                  </a:ext>
                </a:extLst>
              </p:cNvPr>
              <p:cNvPicPr>
                <a:picLocks noChangeAspect="1"/>
              </p:cNvPicPr>
              <p:nvPr/>
            </p:nvPicPr>
            <p:blipFill rotWithShape="1">
              <a:blip r:embed="rId10">
                <a:alphaModFix amt="3500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l="47171" r="4408"/>
              <a:stretch/>
            </p:blipFill>
            <p:spPr>
              <a:xfrm>
                <a:off x="2405742" y="1701671"/>
                <a:ext cx="2613853" cy="2823882"/>
              </a:xfrm>
              <a:prstGeom prst="rect">
                <a:avLst/>
              </a:prstGeom>
            </p:spPr>
          </p:pic>
          <p:pic>
            <p:nvPicPr>
              <p:cNvPr id="18" name="Picture 17" descr="A person and person talking to each other&#10;&#10;Description automatically generated">
                <a:extLst>
                  <a:ext uri="{FF2B5EF4-FFF2-40B4-BE49-F238E27FC236}">
                    <a16:creationId xmlns:a16="http://schemas.microsoft.com/office/drawing/2014/main" id="{AF00218C-0BA1-0166-E969-0D34BD918591}"/>
                  </a:ext>
                </a:extLst>
              </p:cNvPr>
              <p:cNvPicPr>
                <a:picLocks noChangeAspect="1"/>
              </p:cNvPicPr>
              <p:nvPr/>
            </p:nvPicPr>
            <p:blipFill rotWithShape="1">
              <a:blip r:embed="rId10">
                <a:alphaModFix amt="3500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r="59257"/>
              <a:stretch/>
            </p:blipFill>
            <p:spPr>
              <a:xfrm>
                <a:off x="637315" y="1701671"/>
                <a:ext cx="2199375" cy="2823882"/>
              </a:xfrm>
              <a:prstGeom prst="rect">
                <a:avLst/>
              </a:prstGeom>
            </p:spPr>
          </p:pic>
        </p:grpSp>
      </p:grpSp>
      <p:pic>
        <p:nvPicPr>
          <p:cNvPr id="4" name="Picture 3" descr="A logo with a black background&#10;&#10;Description automatically generated">
            <a:extLst>
              <a:ext uri="{FF2B5EF4-FFF2-40B4-BE49-F238E27FC236}">
                <a16:creationId xmlns:a16="http://schemas.microsoft.com/office/drawing/2014/main" id="{58D2C007-4DB7-CC92-3662-1AA4B2D6865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785357" y="2066541"/>
            <a:ext cx="2621285" cy="2724918"/>
          </a:xfrm>
          <a:prstGeom prst="rect">
            <a:avLst/>
          </a:prstGeom>
        </p:spPr>
      </p:pic>
      <p:sp>
        <p:nvSpPr>
          <p:cNvPr id="5" name="TextBox 4">
            <a:extLst>
              <a:ext uri="{FF2B5EF4-FFF2-40B4-BE49-F238E27FC236}">
                <a16:creationId xmlns:a16="http://schemas.microsoft.com/office/drawing/2014/main" id="{0D0BF195-A030-F3A8-638A-B7B2190A86C9}"/>
              </a:ext>
            </a:extLst>
          </p:cNvPr>
          <p:cNvSpPr txBox="1"/>
          <p:nvPr/>
        </p:nvSpPr>
        <p:spPr>
          <a:xfrm>
            <a:off x="662603" y="1997839"/>
            <a:ext cx="3549498" cy="2862322"/>
          </a:xfrm>
          <a:prstGeom prst="rect">
            <a:avLst/>
          </a:prstGeom>
          <a:noFill/>
        </p:spPr>
        <p:txBody>
          <a:bodyPr wrap="none" rtlCol="0">
            <a:spAutoFit/>
          </a:bodyPr>
          <a:lstStyle/>
          <a:p>
            <a:pPr algn="ctr"/>
            <a:r>
              <a:rPr lang="en-US" sz="6000" b="1" dirty="0"/>
              <a:t>Prioritizes </a:t>
            </a:r>
            <a:br>
              <a:rPr lang="en-US" sz="6000" b="1" dirty="0"/>
            </a:br>
            <a:r>
              <a:rPr lang="en-US" sz="6000" b="1" dirty="0"/>
              <a:t>Internal </a:t>
            </a:r>
          </a:p>
          <a:p>
            <a:pPr algn="ctr"/>
            <a:r>
              <a:rPr lang="en-US" sz="6000" b="1" dirty="0"/>
              <a:t>Validity</a:t>
            </a:r>
          </a:p>
        </p:txBody>
      </p:sp>
      <p:sp>
        <p:nvSpPr>
          <p:cNvPr id="7" name="TextBox 6">
            <a:extLst>
              <a:ext uri="{FF2B5EF4-FFF2-40B4-BE49-F238E27FC236}">
                <a16:creationId xmlns:a16="http://schemas.microsoft.com/office/drawing/2014/main" id="{8F5A4299-2F21-C0CF-7A76-994A17F5558E}"/>
              </a:ext>
            </a:extLst>
          </p:cNvPr>
          <p:cNvSpPr txBox="1"/>
          <p:nvPr/>
        </p:nvSpPr>
        <p:spPr>
          <a:xfrm>
            <a:off x="8067263" y="1997839"/>
            <a:ext cx="3374770" cy="2862322"/>
          </a:xfrm>
          <a:prstGeom prst="rect">
            <a:avLst/>
          </a:prstGeom>
          <a:noFill/>
        </p:spPr>
        <p:txBody>
          <a:bodyPr wrap="none" rtlCol="0">
            <a:spAutoFit/>
          </a:bodyPr>
          <a:lstStyle/>
          <a:p>
            <a:pPr algn="ctr"/>
            <a:r>
              <a:rPr lang="en-US" sz="6000" b="1" dirty="0"/>
              <a:t>Prioritizes</a:t>
            </a:r>
          </a:p>
          <a:p>
            <a:pPr algn="ctr"/>
            <a:r>
              <a:rPr lang="en-US" sz="6000" b="1" dirty="0"/>
              <a:t>External</a:t>
            </a:r>
          </a:p>
          <a:p>
            <a:pPr algn="ctr"/>
            <a:r>
              <a:rPr lang="en-US" sz="6000" b="1" dirty="0"/>
              <a:t>Validity</a:t>
            </a:r>
          </a:p>
        </p:txBody>
      </p:sp>
    </p:spTree>
    <p:extLst>
      <p:ext uri="{BB962C8B-B14F-4D97-AF65-F5344CB8AC3E}">
        <p14:creationId xmlns:p14="http://schemas.microsoft.com/office/powerpoint/2010/main" val="3834620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46974" y="1749464"/>
            <a:ext cx="1129553" cy="1679536"/>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913067" y="952828"/>
            <a:ext cx="1981550" cy="139408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2" name="TextBox 1">
            <a:extLst>
              <a:ext uri="{FF2B5EF4-FFF2-40B4-BE49-F238E27FC236}">
                <a16:creationId xmlns:a16="http://schemas.microsoft.com/office/drawing/2014/main" id="{28F362C1-FF63-0AEB-54CE-F2F47883DC68}"/>
              </a:ext>
            </a:extLst>
          </p:cNvPr>
          <p:cNvSpPr txBox="1"/>
          <p:nvPr/>
        </p:nvSpPr>
        <p:spPr>
          <a:xfrm>
            <a:off x="6549428" y="210721"/>
            <a:ext cx="4740928" cy="523220"/>
          </a:xfrm>
          <a:prstGeom prst="rect">
            <a:avLst/>
          </a:prstGeom>
          <a:noFill/>
        </p:spPr>
        <p:txBody>
          <a:bodyPr wrap="square" rtlCol="0">
            <a:spAutoFit/>
          </a:bodyPr>
          <a:lstStyle/>
          <a:p>
            <a:pPr algn="ctr"/>
            <a:r>
              <a:rPr lang="en-US" sz="2800" b="1" dirty="0"/>
              <a:t>Regulation Strategy </a:t>
            </a:r>
            <a:r>
              <a:rPr lang="en-US" sz="2800" b="1" dirty="0">
                <a:solidFill>
                  <a:srgbClr val="FF0000"/>
                </a:solidFill>
              </a:rPr>
              <a:t>Use</a:t>
            </a:r>
            <a:endParaRPr lang="en-US" sz="28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298419" y="214985"/>
            <a:ext cx="5344155" cy="523220"/>
          </a:xfrm>
          <a:prstGeom prst="rect">
            <a:avLst/>
          </a:prstGeom>
          <a:noFill/>
        </p:spPr>
        <p:txBody>
          <a:bodyPr wrap="square" rtlCol="0">
            <a:spAutoFit/>
          </a:bodyPr>
          <a:lstStyle/>
          <a:p>
            <a:pPr algn="ctr"/>
            <a:r>
              <a:rPr lang="en-US" sz="2800" b="1" dirty="0"/>
              <a:t>Regulation Strategy </a:t>
            </a:r>
            <a:r>
              <a:rPr lang="en-US" sz="2800" b="1" dirty="0">
                <a:solidFill>
                  <a:schemeClr val="accent6"/>
                </a:solidFill>
              </a:rPr>
              <a:t>Choice</a:t>
            </a:r>
            <a:endParaRPr lang="en-US" sz="2800" dirty="0">
              <a:solidFill>
                <a:schemeClr val="accent6"/>
              </a:solidFill>
            </a:endParaRPr>
          </a:p>
        </p:txBody>
      </p:sp>
      <p:sp>
        <p:nvSpPr>
          <p:cNvPr id="3" name="TextBox 2">
            <a:extLst>
              <a:ext uri="{FF2B5EF4-FFF2-40B4-BE49-F238E27FC236}">
                <a16:creationId xmlns:a16="http://schemas.microsoft.com/office/drawing/2014/main" id="{71B72B69-4681-2816-343E-AAD31FB694A4}"/>
              </a:ext>
            </a:extLst>
          </p:cNvPr>
          <p:cNvSpPr txBox="1"/>
          <p:nvPr/>
        </p:nvSpPr>
        <p:spPr>
          <a:xfrm>
            <a:off x="2903916" y="3429000"/>
            <a:ext cx="6384167" cy="584775"/>
          </a:xfrm>
          <a:prstGeom prst="rect">
            <a:avLst/>
          </a:prstGeom>
          <a:noFill/>
        </p:spPr>
        <p:txBody>
          <a:bodyPr wrap="square" rtlCol="0">
            <a:spAutoFit/>
          </a:bodyPr>
          <a:lstStyle/>
          <a:p>
            <a:pPr algn="ctr"/>
            <a:r>
              <a:rPr lang="en-US" sz="3200" b="1" dirty="0"/>
              <a:t>Regulation Strategy </a:t>
            </a:r>
            <a:r>
              <a:rPr lang="en-US" sz="3200" b="1" dirty="0">
                <a:solidFill>
                  <a:schemeClr val="accent1"/>
                </a:solidFill>
              </a:rPr>
              <a:t>Forecasting</a:t>
            </a:r>
            <a:endParaRPr lang="en-US" sz="3200" dirty="0">
              <a:solidFill>
                <a:schemeClr val="accent1"/>
              </a:solidFill>
            </a:endParaRPr>
          </a:p>
        </p:txBody>
      </p:sp>
      <p:grpSp>
        <p:nvGrpSpPr>
          <p:cNvPr id="19" name="Group 18">
            <a:extLst>
              <a:ext uri="{FF2B5EF4-FFF2-40B4-BE49-F238E27FC236}">
                <a16:creationId xmlns:a16="http://schemas.microsoft.com/office/drawing/2014/main" id="{7EA77E71-996B-0476-1B3C-75797DC81145}"/>
              </a:ext>
            </a:extLst>
          </p:cNvPr>
          <p:cNvGrpSpPr/>
          <p:nvPr/>
        </p:nvGrpSpPr>
        <p:grpSpPr>
          <a:xfrm>
            <a:off x="3335962" y="3917351"/>
            <a:ext cx="4613223" cy="2940649"/>
            <a:chOff x="2871918" y="3917351"/>
            <a:chExt cx="4613223" cy="2940649"/>
          </a:xfrm>
        </p:grpSpPr>
        <p:pic>
          <p:nvPicPr>
            <p:cNvPr id="13" name="Picture 12" descr="A person in a white shirt&#10;&#10;Description automatically generated">
              <a:extLst>
                <a:ext uri="{FF2B5EF4-FFF2-40B4-BE49-F238E27FC236}">
                  <a16:creationId xmlns:a16="http://schemas.microsoft.com/office/drawing/2014/main" id="{C5B26AFD-BBF4-840F-8686-89AC0288A1B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6" b="96816" l="10000" r="90000">
                          <a14:foregroundMark x1="68125" y1="10487" x2="61500" y2="7303"/>
                          <a14:foregroundMark x1="61500" y1="7303" x2="55375" y2="10487"/>
                          <a14:foregroundMark x1="71250" y1="58052" x2="80125" y2="77715"/>
                          <a14:foregroundMark x1="80125" y1="77715" x2="45750" y2="96816"/>
                          <a14:foregroundMark x1="45750" y1="96816" x2="50375" y2="74345"/>
                          <a14:foregroundMark x1="50375" y1="74345" x2="54000" y2="66854"/>
                          <a14:foregroundMark x1="89000" y1="91011" x2="88000" y2="8726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871918" y="4705925"/>
              <a:ext cx="3224082" cy="2152075"/>
            </a:xfrm>
            <a:prstGeom prst="rect">
              <a:avLst/>
            </a:prstGeom>
          </p:spPr>
        </p:pic>
        <p:grpSp>
          <p:nvGrpSpPr>
            <p:cNvPr id="16" name="Group 15">
              <a:extLst>
                <a:ext uri="{FF2B5EF4-FFF2-40B4-BE49-F238E27FC236}">
                  <a16:creationId xmlns:a16="http://schemas.microsoft.com/office/drawing/2014/main" id="{C92295DA-E02C-3D03-45BC-BB7526BBBD20}"/>
                </a:ext>
              </a:extLst>
            </p:cNvPr>
            <p:cNvGrpSpPr/>
            <p:nvPr/>
          </p:nvGrpSpPr>
          <p:grpSpPr>
            <a:xfrm>
              <a:off x="5746133" y="4442707"/>
              <a:ext cx="1664183" cy="1189994"/>
              <a:chOff x="637315" y="1701671"/>
              <a:chExt cx="4382280" cy="2823882"/>
            </a:xfrm>
          </p:grpSpPr>
          <p:pic>
            <p:nvPicPr>
              <p:cNvPr id="17" name="Picture 16" descr="A person and person talking to each other&#10;&#10;Description automatically generated">
                <a:extLst>
                  <a:ext uri="{FF2B5EF4-FFF2-40B4-BE49-F238E27FC236}">
                    <a16:creationId xmlns:a16="http://schemas.microsoft.com/office/drawing/2014/main" id="{34E21347-1F90-6891-58AB-59A9E9CFE32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18" name="Picture 17" descr="A person and person talking to each other&#10;&#10;Description automatically generated">
                <a:extLst>
                  <a:ext uri="{FF2B5EF4-FFF2-40B4-BE49-F238E27FC236}">
                    <a16:creationId xmlns:a16="http://schemas.microsoft.com/office/drawing/2014/main" id="{04A4F22E-503F-24BC-8C36-96C93C5C3B0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15" name="Thought Bubble: Cloud 14">
              <a:extLst>
                <a:ext uri="{FF2B5EF4-FFF2-40B4-BE49-F238E27FC236}">
                  <a16:creationId xmlns:a16="http://schemas.microsoft.com/office/drawing/2014/main" id="{5DD5FEBD-CB5E-D493-93FB-AD650F9599A6}"/>
                </a:ext>
              </a:extLst>
            </p:cNvPr>
            <p:cNvSpPr/>
            <p:nvPr/>
          </p:nvSpPr>
          <p:spPr>
            <a:xfrm rot="3354170">
              <a:off x="5370913" y="4160152"/>
              <a:ext cx="2357030" cy="1871427"/>
            </a:xfrm>
            <a:prstGeom prst="cloudCallou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57E3CD74-17D5-C040-C92A-C734DB518A1D}"/>
              </a:ext>
            </a:extLst>
          </p:cNvPr>
          <p:cNvGrpSpPr/>
          <p:nvPr/>
        </p:nvGrpSpPr>
        <p:grpSpPr>
          <a:xfrm>
            <a:off x="1315473" y="892775"/>
            <a:ext cx="2905166" cy="1844075"/>
            <a:chOff x="1315473" y="892775"/>
            <a:chExt cx="2905166" cy="1844075"/>
          </a:xfrm>
        </p:grpSpPr>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12">
              <a:alphaModFix amt="35000"/>
              <a:extLst>
                <a:ext uri="{BEBA8EAE-BF5A-486C-A8C5-ECC9F3942E4B}">
                  <a14:imgProps xmlns:a14="http://schemas.microsoft.com/office/drawing/2010/main">
                    <a14:imgLayer r:embed="rId13">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315473" y="892775"/>
              <a:ext cx="2905166" cy="1844075"/>
            </a:xfrm>
            <a:prstGeom prst="rect">
              <a:avLst/>
            </a:prstGeom>
          </p:spPr>
        </p:pic>
        <p:pic>
          <p:nvPicPr>
            <p:cNvPr id="20" name="Picture 19" descr="A person and person talking to each other&#10;&#10;Description automatically generated">
              <a:extLst>
                <a:ext uri="{FF2B5EF4-FFF2-40B4-BE49-F238E27FC236}">
                  <a16:creationId xmlns:a16="http://schemas.microsoft.com/office/drawing/2014/main" id="{CB67E5B2-BCE7-9C9D-9010-40D18E7D4FB8}"/>
                </a:ext>
              </a:extLst>
            </p:cNvPr>
            <p:cNvPicPr>
              <a:picLocks noChangeAspect="1"/>
            </p:cNvPicPr>
            <p:nvPr/>
          </p:nvPicPr>
          <p:blipFill rotWithShape="1">
            <a:blip r:embed="rId14">
              <a:alphaModFix amt="35000"/>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2041" t="1457" r="15743" b="4203"/>
            <a:stretch/>
          </p:blipFill>
          <p:spPr>
            <a:xfrm>
              <a:off x="3111963" y="1936630"/>
              <a:ext cx="431264" cy="321770"/>
            </a:xfrm>
            <a:prstGeom prst="rect">
              <a:avLst/>
            </a:prstGeom>
          </p:spPr>
        </p:pic>
        <p:pic>
          <p:nvPicPr>
            <p:cNvPr id="21" name="Picture 20" descr="A person and person talking to each other&#10;&#10;Description automatically generated">
              <a:extLst>
                <a:ext uri="{FF2B5EF4-FFF2-40B4-BE49-F238E27FC236}">
                  <a16:creationId xmlns:a16="http://schemas.microsoft.com/office/drawing/2014/main" id="{92A91951-C69B-4949-A1CA-D192B72BA2C5}"/>
                </a:ext>
              </a:extLst>
            </p:cNvPr>
            <p:cNvPicPr>
              <a:picLocks noChangeAspect="1"/>
            </p:cNvPicPr>
            <p:nvPr/>
          </p:nvPicPr>
          <p:blipFill rotWithShape="1">
            <a:blip r:embed="rId14">
              <a:alphaModFix amt="35000"/>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2041" t="1457" r="15743" b="4203"/>
            <a:stretch/>
          </p:blipFill>
          <p:spPr>
            <a:xfrm>
              <a:off x="1683572" y="1114245"/>
              <a:ext cx="431264" cy="321770"/>
            </a:xfrm>
            <a:prstGeom prst="rect">
              <a:avLst/>
            </a:prstGeom>
          </p:spPr>
        </p:pic>
      </p:grpSp>
    </p:spTree>
    <p:extLst>
      <p:ext uri="{BB962C8B-B14F-4D97-AF65-F5344CB8AC3E}">
        <p14:creationId xmlns:p14="http://schemas.microsoft.com/office/powerpoint/2010/main" val="3546321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1443841"/>
            <a:ext cx="8723086" cy="3970318"/>
          </a:xfrm>
          <a:prstGeom prst="rect">
            <a:avLst/>
          </a:prstGeom>
          <a:noFill/>
        </p:spPr>
        <p:txBody>
          <a:bodyPr wrap="square" rtlCol="0">
            <a:spAutoFit/>
          </a:bodyPr>
          <a:lstStyle/>
          <a:p>
            <a:pPr algn="ctr"/>
            <a:r>
              <a:rPr lang="en-US" sz="3600" b="1" dirty="0"/>
              <a:t>What can Emotion Regulation Strategy </a:t>
            </a:r>
            <a:r>
              <a:rPr lang="en-US" sz="3600" b="1" dirty="0">
                <a:solidFill>
                  <a:schemeClr val="accent6"/>
                </a:solidFill>
              </a:rPr>
              <a:t>Choice </a:t>
            </a:r>
            <a:r>
              <a:rPr lang="en-US" sz="3600" b="1" dirty="0"/>
              <a:t>tell us about </a:t>
            </a:r>
            <a:r>
              <a:rPr lang="en-US" sz="3600" b="1" dirty="0">
                <a:solidFill>
                  <a:srgbClr val="FF0000"/>
                </a:solidFill>
              </a:rPr>
              <a:t>Use</a:t>
            </a:r>
            <a:r>
              <a:rPr lang="en-US" sz="3600" b="1" dirty="0">
                <a:solidFill>
                  <a:schemeClr val="accent6"/>
                </a:solidFill>
              </a:rPr>
              <a:t> </a:t>
            </a:r>
            <a:r>
              <a:rPr lang="en-US" sz="3600" b="1" dirty="0"/>
              <a:t>when events are </a:t>
            </a:r>
            <a:r>
              <a:rPr lang="en-US" sz="3600" b="1" i="1" u="sng" dirty="0"/>
              <a:t>intense</a:t>
            </a:r>
            <a:r>
              <a:rPr lang="en-US" sz="3600" b="1" i="1" dirty="0"/>
              <a:t>, </a:t>
            </a:r>
            <a:r>
              <a:rPr lang="en-US" sz="3600" b="1" i="1" u="sng" dirty="0"/>
              <a:t>uncertain</a:t>
            </a:r>
            <a:r>
              <a:rPr lang="en-US" sz="3600" b="1" i="1" dirty="0"/>
              <a:t>, </a:t>
            </a:r>
            <a:r>
              <a:rPr lang="en-US" sz="3600" b="1" i="1" u="sng" dirty="0"/>
              <a:t>dynamic</a:t>
            </a:r>
            <a:r>
              <a:rPr lang="en-US" sz="3600" b="1" dirty="0"/>
              <a:t>, and </a:t>
            </a:r>
            <a:r>
              <a:rPr lang="en-US" sz="3600" b="1" i="1" u="sng" dirty="0"/>
              <a:t>complex</a:t>
            </a:r>
            <a:r>
              <a:rPr lang="en-US" sz="3600" b="1" dirty="0"/>
              <a:t>?</a:t>
            </a:r>
          </a:p>
          <a:p>
            <a:pPr algn="ctr"/>
            <a:br>
              <a:rPr lang="en-US" sz="3600" b="1" dirty="0">
                <a:solidFill>
                  <a:srgbClr val="FF0000"/>
                </a:solidFill>
              </a:rPr>
            </a:br>
            <a:endParaRPr lang="en-US" sz="3600" b="1" dirty="0">
              <a:solidFill>
                <a:srgbClr val="FF0000"/>
              </a:solidFill>
            </a:endParaRPr>
          </a:p>
          <a:p>
            <a:pPr algn="ctr"/>
            <a:r>
              <a:rPr lang="en-US" sz="3600" b="1" dirty="0"/>
              <a:t>If</a:t>
            </a:r>
            <a:r>
              <a:rPr lang="en-US" sz="3600" b="1" dirty="0">
                <a:solidFill>
                  <a:srgbClr val="FF0000"/>
                </a:solidFill>
              </a:rPr>
              <a:t> Use </a:t>
            </a:r>
            <a:r>
              <a:rPr lang="en-US" sz="3600" b="1" dirty="0"/>
              <a:t>doesn’t match </a:t>
            </a:r>
            <a:r>
              <a:rPr lang="en-US" sz="3600" b="1" dirty="0">
                <a:solidFill>
                  <a:schemeClr val="accent6"/>
                </a:solidFill>
              </a:rPr>
              <a:t>Choice</a:t>
            </a:r>
            <a:r>
              <a:rPr lang="en-US" sz="3600" b="1" dirty="0"/>
              <a:t>, which is </a:t>
            </a:r>
            <a:r>
              <a:rPr lang="en-US" sz="3600" b="1" dirty="0">
                <a:solidFill>
                  <a:schemeClr val="accent1"/>
                </a:solidFill>
              </a:rPr>
              <a:t>Forecasting</a:t>
            </a:r>
            <a:r>
              <a:rPr lang="en-US" sz="3600" b="1" dirty="0"/>
              <a:t> more similar to? </a:t>
            </a:r>
            <a:endParaRPr lang="en-US" sz="3600" dirty="0"/>
          </a:p>
        </p:txBody>
      </p:sp>
    </p:spTree>
    <p:extLst>
      <p:ext uri="{BB962C8B-B14F-4D97-AF65-F5344CB8AC3E}">
        <p14:creationId xmlns:p14="http://schemas.microsoft.com/office/powerpoint/2010/main" val="346124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Tree>
    <p:extLst>
      <p:ext uri="{BB962C8B-B14F-4D97-AF65-F5344CB8AC3E}">
        <p14:creationId xmlns:p14="http://schemas.microsoft.com/office/powerpoint/2010/main" val="297841831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13" name="Connector: Curved 12">
            <a:extLst>
              <a:ext uri="{FF2B5EF4-FFF2-40B4-BE49-F238E27FC236}">
                <a16:creationId xmlns:a16="http://schemas.microsoft.com/office/drawing/2014/main" id="{5C640184-A81F-CB13-5F53-2A59D3264B63}"/>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5" name="Connector: Curved 14">
            <a:extLst>
              <a:ext uri="{FF2B5EF4-FFF2-40B4-BE49-F238E27FC236}">
                <a16:creationId xmlns:a16="http://schemas.microsoft.com/office/drawing/2014/main" id="{4CA8F651-80DF-1CFD-8350-B9336DA79AAA}"/>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6CE82EC4-F4FA-9C9E-6654-173DA9C58D1D}"/>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345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859329EB-3036-34BE-94F3-330376440BFB}"/>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D54AF124-6984-E9E4-0F0A-1830D0D4F9E5}"/>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95E98150-3BB8-5AF1-751C-4AE866F7ADC0}"/>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97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56074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58A42C10-D927-78F1-7639-95DFA8BF37EF}"/>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ABF5608E-C569-B9D4-4C2D-3D13835214FE}"/>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E93B9E93-E57C-2486-2109-D11BF372BB98}"/>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646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1CFC4CFB-F20D-996D-62EA-5C353A9E8405}"/>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84A99AAF-3DEE-307A-9D8B-A41FB9B55CE0}"/>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38C30DF3-00E7-0ABF-21F4-AA3D836A1612}"/>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67000" y="34066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82333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PHOTOS: Terror Behind The Walls at Eastern State Penitentiary">
            <a:extLst>
              <a:ext uri="{FF2B5EF4-FFF2-40B4-BE49-F238E27FC236}">
                <a16:creationId xmlns:a16="http://schemas.microsoft.com/office/drawing/2014/main" id="{504E42B4-6995-4E49-ADD8-B1DBE78FD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2" r="4198"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neak Peek: Terror Behind the Walls 2014 | AL DÍA News">
            <a:extLst>
              <a:ext uri="{FF2B5EF4-FFF2-40B4-BE49-F238E27FC236}">
                <a16:creationId xmlns:a16="http://schemas.microsoft.com/office/drawing/2014/main" id="{2BC5BCE7-399B-4EA3-8655-D07B9848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9" r="3617" b="2"/>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S: Terror Behind the Walls in Philly is extra trippy for 2019 ...">
            <a:extLst>
              <a:ext uri="{FF2B5EF4-FFF2-40B4-BE49-F238E27FC236}">
                <a16:creationId xmlns:a16="http://schemas.microsoft.com/office/drawing/2014/main" id="{11A1E626-9018-4FE2-A81E-3CD5BB750154}"/>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11264" b="4"/>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hould Kids Go to Terror Behind the Walls? - MK Memo - October ...">
            <a:extLst>
              <a:ext uri="{FF2B5EF4-FFF2-40B4-BE49-F238E27FC236}">
                <a16:creationId xmlns:a16="http://schemas.microsoft.com/office/drawing/2014/main" id="{52739E76-E052-415C-8D65-4148655D1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12" r="3" b="28780"/>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aser, scene, bird&#10;&#10;Description automatically generated">
            <a:extLst>
              <a:ext uri="{FF2B5EF4-FFF2-40B4-BE49-F238E27FC236}">
                <a16:creationId xmlns:a16="http://schemas.microsoft.com/office/drawing/2014/main" id="{DDAAE0D5-ABA1-4BF4-808F-D173DE5705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0382" r="10719" b="-1"/>
          <a:stretch/>
        </p:blipFill>
        <p:spPr>
          <a:xfrm>
            <a:off x="4094479" y="3469102"/>
            <a:ext cx="4014047" cy="3383280"/>
          </a:xfrm>
          <a:prstGeom prst="rect">
            <a:avLst/>
          </a:prstGeom>
        </p:spPr>
      </p:pic>
      <p:pic>
        <p:nvPicPr>
          <p:cNvPr id="7170" name="Picture 2" descr="PHOTOS: Terror Behind the Walls in Philly is extra trippy for 2019 ...">
            <a:extLst>
              <a:ext uri="{FF2B5EF4-FFF2-40B4-BE49-F238E27FC236}">
                <a16:creationId xmlns:a16="http://schemas.microsoft.com/office/drawing/2014/main" id="{0D510D10-09C7-45BC-8D0F-F6C8AEE6CBC2}"/>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11652" r="-3" b="-3"/>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79D8F91-F3C4-4CDD-A6AB-B48CCF73EDE6}"/>
              </a:ext>
            </a:extLst>
          </p:cNvPr>
          <p:cNvSpPr>
            <a:spLocks noGrp="1"/>
          </p:cNvSpPr>
          <p:nvPr>
            <p:ph type="sldNum" sz="quarter" idx="12"/>
          </p:nvPr>
        </p:nvSpPr>
        <p:spPr/>
        <p:txBody>
          <a:bodyPr/>
          <a:lstStyle/>
          <a:p>
            <a:fld id="{58782805-61A3-4A9B-8D39-1A61657B2E27}" type="slidenum">
              <a:rPr lang="en-US" smtClean="0"/>
              <a:t>19</a:t>
            </a:fld>
            <a:endParaRPr lang="en-US"/>
          </a:p>
        </p:txBody>
      </p:sp>
    </p:spTree>
    <p:extLst>
      <p:ext uri="{BB962C8B-B14F-4D97-AF65-F5344CB8AC3E}">
        <p14:creationId xmlns:p14="http://schemas.microsoft.com/office/powerpoint/2010/main" val="9960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739290-EB92-66DF-67C7-AF83C8255721}"/>
              </a:ext>
            </a:extLst>
          </p:cNvPr>
          <p:cNvGrpSpPr/>
          <p:nvPr/>
        </p:nvGrpSpPr>
        <p:grpSpPr>
          <a:xfrm>
            <a:off x="770964" y="1462981"/>
            <a:ext cx="5080978" cy="3584148"/>
            <a:chOff x="637315" y="1701671"/>
            <a:chExt cx="4382280" cy="2823882"/>
          </a:xfrm>
        </p:grpSpPr>
        <p:pic>
          <p:nvPicPr>
            <p:cNvPr id="9" name="Picture 8" descr="A person and person talking to each other&#10;&#10;Description automatically generated">
              <a:extLst>
                <a:ext uri="{FF2B5EF4-FFF2-40B4-BE49-F238E27FC236}">
                  <a16:creationId xmlns:a16="http://schemas.microsoft.com/office/drawing/2014/main" id="{605166D5-5465-E801-2881-B4C7D09835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47171" r="4408"/>
            <a:stretch/>
          </p:blipFill>
          <p:spPr>
            <a:xfrm>
              <a:off x="2405742" y="1701671"/>
              <a:ext cx="2613853" cy="2823882"/>
            </a:xfrm>
            <a:prstGeom prst="rect">
              <a:avLst/>
            </a:prstGeom>
          </p:spPr>
        </p:pic>
        <p:pic>
          <p:nvPicPr>
            <p:cNvPr id="10" name="Picture 9" descr="A person and person talking to each other&#10;&#10;Description automatically generated">
              <a:extLst>
                <a:ext uri="{FF2B5EF4-FFF2-40B4-BE49-F238E27FC236}">
                  <a16:creationId xmlns:a16="http://schemas.microsoft.com/office/drawing/2014/main" id="{17F8E0FF-FAAA-6005-B2D7-977FC88464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4265319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172905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341801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92290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2" name="Google Shape;240;p32">
            <a:extLst>
              <a:ext uri="{FF2B5EF4-FFF2-40B4-BE49-F238E27FC236}">
                <a16:creationId xmlns:a16="http://schemas.microsoft.com/office/drawing/2014/main" id="{09ED4B4C-3AE5-C863-F069-8AE339A2B6E4}"/>
              </a:ext>
            </a:extLst>
          </p:cNvPr>
          <p:cNvPicPr preferRelativeResize="0"/>
          <p:nvPr/>
        </p:nvPicPr>
        <p:blipFill rotWithShape="1">
          <a:blip r:embed="rId3">
            <a:alphaModFix/>
          </a:blip>
          <a:srcRect l="12634" t="3507" r="4839" b="11834"/>
          <a:stretch/>
        </p:blipFill>
        <p:spPr>
          <a:xfrm>
            <a:off x="294219" y="1550646"/>
            <a:ext cx="5177667" cy="3166497"/>
          </a:xfrm>
          <a:prstGeom prst="rect">
            <a:avLst/>
          </a:prstGeom>
          <a:noFill/>
          <a:ln>
            <a:noFill/>
          </a:ln>
        </p:spPr>
      </p:pic>
    </p:spTree>
    <p:extLst>
      <p:ext uri="{BB962C8B-B14F-4D97-AF65-F5344CB8AC3E}">
        <p14:creationId xmlns:p14="http://schemas.microsoft.com/office/powerpoint/2010/main" val="2809981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Heightened complexity, dynamic interactions, and high-intensity threats in a safe environment</a:t>
            </a: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407990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report regulating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Rectangle 1">
            <a:extLst>
              <a:ext uri="{FF2B5EF4-FFF2-40B4-BE49-F238E27FC236}">
                <a16:creationId xmlns:a16="http://schemas.microsoft.com/office/drawing/2014/main" id="{B8C7D3EB-F233-A442-A3A5-4D0F3D006FF2}"/>
              </a:ext>
            </a:extLst>
          </p:cNvPr>
          <p:cNvSpPr/>
          <p:nvPr/>
        </p:nvSpPr>
        <p:spPr>
          <a:xfrm>
            <a:off x="6338133" y="1108504"/>
            <a:ext cx="5260658" cy="3545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602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TextBox 1">
            <a:extLst>
              <a:ext uri="{FF2B5EF4-FFF2-40B4-BE49-F238E27FC236}">
                <a16:creationId xmlns:a16="http://schemas.microsoft.com/office/drawing/2014/main" id="{1A5E8326-B66F-70F5-74B5-3A070D1AB49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312870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4" name="Rectangle 3"/>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C7525BB-2A86-669D-4F65-1CFC559D072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027125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2" name="TextBox 1">
            <a:extLst>
              <a:ext uri="{FF2B5EF4-FFF2-40B4-BE49-F238E27FC236}">
                <a16:creationId xmlns:a16="http://schemas.microsoft.com/office/drawing/2014/main" id="{9590986C-5A0E-E7F1-D80F-591CD7DF927A}"/>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515397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16" name="Rectangle 15">
            <a:extLst>
              <a:ext uri="{FF2B5EF4-FFF2-40B4-BE49-F238E27FC236}">
                <a16:creationId xmlns:a16="http://schemas.microsoft.com/office/drawing/2014/main" id="{8D99209F-3139-A56E-381C-E0C20BE851DF}"/>
              </a:ext>
            </a:extLst>
          </p:cNvPr>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CA1E95F-B543-DAA5-E5D2-43896D6F0CF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556344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739290-EB92-66DF-67C7-AF83C8255721}"/>
              </a:ext>
            </a:extLst>
          </p:cNvPr>
          <p:cNvGrpSpPr/>
          <p:nvPr/>
        </p:nvGrpSpPr>
        <p:grpSpPr>
          <a:xfrm>
            <a:off x="770964" y="1462981"/>
            <a:ext cx="5080978" cy="3584148"/>
            <a:chOff x="637315" y="1701671"/>
            <a:chExt cx="4382280" cy="2823882"/>
          </a:xfrm>
        </p:grpSpPr>
        <p:pic>
          <p:nvPicPr>
            <p:cNvPr id="9" name="Picture 8" descr="A person and person talking to each other&#10;&#10;Description automatically generated">
              <a:extLst>
                <a:ext uri="{FF2B5EF4-FFF2-40B4-BE49-F238E27FC236}">
                  <a16:creationId xmlns:a16="http://schemas.microsoft.com/office/drawing/2014/main" id="{605166D5-5465-E801-2881-B4C7D09835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47171" r="4408"/>
            <a:stretch/>
          </p:blipFill>
          <p:spPr>
            <a:xfrm>
              <a:off x="2405742" y="1701671"/>
              <a:ext cx="2613853" cy="2823882"/>
            </a:xfrm>
            <a:prstGeom prst="rect">
              <a:avLst/>
            </a:prstGeom>
          </p:spPr>
        </p:pic>
        <p:pic>
          <p:nvPicPr>
            <p:cNvPr id="10" name="Picture 9" descr="A person and person talking to each other&#10;&#10;Description automatically generated">
              <a:extLst>
                <a:ext uri="{FF2B5EF4-FFF2-40B4-BE49-F238E27FC236}">
                  <a16:creationId xmlns:a16="http://schemas.microsoft.com/office/drawing/2014/main" id="{17F8E0FF-FAAA-6005-B2D7-977FC88464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r="59257"/>
            <a:stretch/>
          </p:blipFill>
          <p:spPr>
            <a:xfrm>
              <a:off x="637315" y="1701671"/>
              <a:ext cx="2199375" cy="2823882"/>
            </a:xfrm>
            <a:prstGeom prst="rect">
              <a:avLst/>
            </a:prstGeom>
          </p:spPr>
        </p:pic>
      </p:grpSp>
      <p:pic>
        <p:nvPicPr>
          <p:cNvPr id="2" name="Picture 1" descr="A child and child standing on a sidewalk&#10;&#10;Description automatically generated">
            <a:extLst>
              <a:ext uri="{FF2B5EF4-FFF2-40B4-BE49-F238E27FC236}">
                <a16:creationId xmlns:a16="http://schemas.microsoft.com/office/drawing/2014/main" id="{0511923B-BED2-1B68-67DB-FDF019830F9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34422" r="27748"/>
          <a:stretch/>
        </p:blipFill>
        <p:spPr>
          <a:xfrm>
            <a:off x="7580940" y="913011"/>
            <a:ext cx="2836047" cy="4216928"/>
          </a:xfrm>
          <a:prstGeom prst="rect">
            <a:avLst/>
          </a:prstGeom>
        </p:spPr>
      </p:pic>
    </p:spTree>
    <p:extLst>
      <p:ext uri="{BB962C8B-B14F-4D97-AF65-F5344CB8AC3E}">
        <p14:creationId xmlns:p14="http://schemas.microsoft.com/office/powerpoint/2010/main" val="3175729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2" name="TextBox 1">
            <a:extLst>
              <a:ext uri="{FF2B5EF4-FFF2-40B4-BE49-F238E27FC236}">
                <a16:creationId xmlns:a16="http://schemas.microsoft.com/office/drawing/2014/main" id="{02F45294-7024-8A89-FAFD-F181123392F5}"/>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377187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people put more effort towards regulating their emotions.</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8" name="Rectangle 7">
            <a:extLst>
              <a:ext uri="{FF2B5EF4-FFF2-40B4-BE49-F238E27FC236}">
                <a16:creationId xmlns:a16="http://schemas.microsoft.com/office/drawing/2014/main" id="{FBA8764B-276F-4E1C-37C8-E0E4046D933B}"/>
              </a:ext>
            </a:extLst>
          </p:cNvPr>
          <p:cNvSpPr/>
          <p:nvPr/>
        </p:nvSpPr>
        <p:spPr>
          <a:xfrm>
            <a:off x="6286610" y="1108502"/>
            <a:ext cx="5291859" cy="345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4455B2D-ABDA-3CC0-42E6-F3ECE3C653E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4160483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for a given event, people put more effort towards regulating their emotions during that event.</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2" name="TextBox 1">
            <a:extLst>
              <a:ext uri="{FF2B5EF4-FFF2-40B4-BE49-F238E27FC236}">
                <a16:creationId xmlns:a16="http://schemas.microsoft.com/office/drawing/2014/main" id="{EE3E3788-0A6F-25C9-DC41-2EF60D6767C1}"/>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3982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839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0100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8111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5" name="Rectangle 4"/>
          <p:cNvSpPr/>
          <p:nvPr/>
        </p:nvSpPr>
        <p:spPr>
          <a:xfrm>
            <a:off x="5882325" y="873158"/>
            <a:ext cx="6221691" cy="4490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707132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890086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762924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8938" y="190387"/>
            <a:ext cx="10829927" cy="6231820"/>
          </a:xfrm>
          <a:prstGeom prst="rect">
            <a:avLst/>
          </a:prstGeom>
        </p:spPr>
      </p:pic>
    </p:spTree>
    <p:extLst>
      <p:ext uri="{BB962C8B-B14F-4D97-AF65-F5344CB8AC3E}">
        <p14:creationId xmlns:p14="http://schemas.microsoft.com/office/powerpoint/2010/main" val="2372138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273921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2346E089-76EE-3178-42FA-6461DBB44DD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873A13AC-FC2B-5381-AEC6-C2E0E174C854}"/>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45B09711-6ED7-13FB-82EC-75C81BE257C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BB0055ED-5540-06ED-2555-A136B7004A26}"/>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148344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7" name="Rectangle 6"/>
          <p:cNvSpPr/>
          <p:nvPr/>
        </p:nvSpPr>
        <p:spPr>
          <a:xfrm rot="684251">
            <a:off x="1055676" y="2243580"/>
            <a:ext cx="5850903" cy="160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970736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77611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47130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872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5385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8139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6EE17F2-79F6-665D-64DE-5840E681363B}"/>
              </a:ext>
            </a:extLst>
          </p:cNvPr>
          <p:cNvPicPr>
            <a:picLocks noChangeAspect="1"/>
          </p:cNvPicPr>
          <p:nvPr/>
        </p:nvPicPr>
        <p:blipFill>
          <a:blip r:embed="rId2"/>
          <a:stretch>
            <a:fillRect/>
          </a:stretch>
        </p:blipFill>
        <p:spPr>
          <a:xfrm>
            <a:off x="1014302" y="629708"/>
            <a:ext cx="10163395" cy="5598584"/>
          </a:xfrm>
          <a:prstGeom prst="rect">
            <a:avLst/>
          </a:prstGeom>
        </p:spPr>
      </p:pic>
    </p:spTree>
    <p:extLst>
      <p:ext uri="{BB962C8B-B14F-4D97-AF65-F5344CB8AC3E}">
        <p14:creationId xmlns:p14="http://schemas.microsoft.com/office/powerpoint/2010/main" val="1002502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graph with different colored squares&#10;&#10;Description automatically generated">
            <a:extLst>
              <a:ext uri="{FF2B5EF4-FFF2-40B4-BE49-F238E27FC236}">
                <a16:creationId xmlns:a16="http://schemas.microsoft.com/office/drawing/2014/main" id="{C8A5627E-2901-E4BE-0205-58F5F2E4E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6" name="Rectangle 5">
            <a:extLst>
              <a:ext uri="{FF2B5EF4-FFF2-40B4-BE49-F238E27FC236}">
                <a16:creationId xmlns:a16="http://schemas.microsoft.com/office/drawing/2014/main" id="{664C49FF-EDF0-CF5E-E9FE-21EF174F84D0}"/>
              </a:ext>
            </a:extLst>
          </p:cNvPr>
          <p:cNvSpPr/>
          <p:nvPr/>
        </p:nvSpPr>
        <p:spPr>
          <a:xfrm>
            <a:off x="863600" y="802640"/>
            <a:ext cx="5967429" cy="4493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624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graph with different colored squares&#10;&#10;Description automatically generated">
            <a:extLst>
              <a:ext uri="{FF2B5EF4-FFF2-40B4-BE49-F238E27FC236}">
                <a16:creationId xmlns:a16="http://schemas.microsoft.com/office/drawing/2014/main" id="{F5620080-4E17-37CF-328D-031FF1B88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4" name="TextBox 3">
            <a:extLst>
              <a:ext uri="{FF2B5EF4-FFF2-40B4-BE49-F238E27FC236}">
                <a16:creationId xmlns:a16="http://schemas.microsoft.com/office/drawing/2014/main" id="{85E667DD-D121-7C72-4166-404374DB331D}"/>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3269684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were much less accurate in matching Distraction, adjusting for frequency differences.</a:t>
            </a:r>
          </a:p>
          <a:p>
            <a:endParaRPr lang="en-US" dirty="0">
              <a:ea typeface="Calibri"/>
              <a:cs typeface="Calibri"/>
            </a:endParaRPr>
          </a:p>
        </p:txBody>
      </p:sp>
      <p:sp>
        <p:nvSpPr>
          <p:cNvPr id="4" name="TextBox 3">
            <a:extLst>
              <a:ext uri="{FF2B5EF4-FFF2-40B4-BE49-F238E27FC236}">
                <a16:creationId xmlns:a16="http://schemas.microsoft.com/office/drawing/2014/main" id="{1091E31A-2C17-AF58-C0ED-B2CB6E4F7530}"/>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84903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3724096"/>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77A57105-85A5-0D92-3CEF-D331F63FC6B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EB5E288D-96B1-D2B1-029B-0BCA1758E4C7}"/>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F4909ABB-2D6E-238B-A854-A25F0FCFE33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9ACDCF8A-9BE9-CD7D-0FD9-8CD07D61F3D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839341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600986"/>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50DEE0B2-B3AC-7BB9-A405-0FA24B79F7AE}"/>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7C4DAB83-6991-0321-CA40-A0C98B839651}"/>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0CD04969-3F79-4A7B-D0E0-0F8D50F4C18D}"/>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8783AD2C-3E30-7BE2-518B-20DB7A2AB061}"/>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274722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354765"/>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39EE1CD1-3494-A5B7-2897-8630B0CF8AB9}"/>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CE2EE86A-72D3-260B-C060-AEC428BDCF2A}"/>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1ADB53E8-08EE-E47F-3D38-54D4B5E02000}"/>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E182789B-8A24-C0AB-BD3F-F08818E1B7CA}"/>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229681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2308324"/>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endParaRPr lang="en-US" sz="1600" spc="-100" dirty="0"/>
          </a:p>
          <a:p>
            <a:pPr marL="285750" indent="-285750">
              <a:buFont typeface="Arial" panose="020B0604020202020204" pitchFamily="34" charset="0"/>
              <a:buChar char="•"/>
            </a:pPr>
            <a:r>
              <a:rPr lang="en-US" sz="1600" spc="-100" dirty="0"/>
              <a:t>Mirrored many aspects of Study 1</a:t>
            </a:r>
          </a:p>
        </p:txBody>
      </p:sp>
      <p:grpSp>
        <p:nvGrpSpPr>
          <p:cNvPr id="18" name="Group 17">
            <a:extLst>
              <a:ext uri="{FF2B5EF4-FFF2-40B4-BE49-F238E27FC236}">
                <a16:creationId xmlns:a16="http://schemas.microsoft.com/office/drawing/2014/main" id="{65D50D23-5C7A-881E-805B-59FFC78AA8F2}"/>
              </a:ext>
            </a:extLst>
          </p:cNvPr>
          <p:cNvGrpSpPr/>
          <p:nvPr/>
        </p:nvGrpSpPr>
        <p:grpSpPr>
          <a:xfrm>
            <a:off x="9024119" y="3993389"/>
            <a:ext cx="2725148" cy="2606295"/>
            <a:chOff x="9024119" y="3993389"/>
            <a:chExt cx="2725148" cy="2606295"/>
          </a:xfrm>
        </p:grpSpPr>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5" name="Picture 14">
              <a:extLst>
                <a:ext uri="{FF2B5EF4-FFF2-40B4-BE49-F238E27FC236}">
                  <a16:creationId xmlns:a16="http://schemas.microsoft.com/office/drawing/2014/main" id="{DF195868-A311-9D08-1A58-76771F26F89F}"/>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6" name="TextBox 15">
              <a:extLst>
                <a:ext uri="{FF2B5EF4-FFF2-40B4-BE49-F238E27FC236}">
                  <a16:creationId xmlns:a16="http://schemas.microsoft.com/office/drawing/2014/main" id="{705B6B48-8D0A-D5F1-76B3-504B7F73A477}"/>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260265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6" name="Rectangle 5">
            <a:extLst>
              <a:ext uri="{FF2B5EF4-FFF2-40B4-BE49-F238E27FC236}">
                <a16:creationId xmlns:a16="http://schemas.microsoft.com/office/drawing/2014/main" id="{664C49FF-EDF0-CF5E-E9FE-21EF174F84D0}"/>
              </a:ext>
            </a:extLst>
          </p:cNvPr>
          <p:cNvSpPr/>
          <p:nvPr/>
        </p:nvSpPr>
        <p:spPr>
          <a:xfrm>
            <a:off x="1483580" y="1332409"/>
            <a:ext cx="3958575" cy="37262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966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Tree>
    <p:extLst>
      <p:ext uri="{BB962C8B-B14F-4D97-AF65-F5344CB8AC3E}">
        <p14:creationId xmlns:p14="http://schemas.microsoft.com/office/powerpoint/2010/main" val="4292532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4" name="TextBox 3">
            <a:extLst>
              <a:ext uri="{FF2B5EF4-FFF2-40B4-BE49-F238E27FC236}">
                <a16:creationId xmlns:a16="http://schemas.microsoft.com/office/drawing/2014/main" id="{24CEB2A2-830B-710A-9A1A-27744F1A052A}"/>
              </a:ext>
            </a:extLst>
          </p:cNvPr>
          <p:cNvSpPr txBox="1"/>
          <p:nvPr/>
        </p:nvSpPr>
        <p:spPr>
          <a:xfrm rot="10800000">
            <a:off x="5048312" y="2187972"/>
            <a:ext cx="728084" cy="2215991"/>
          </a:xfrm>
          <a:prstGeom prst="rect">
            <a:avLst/>
          </a:prstGeom>
          <a:noFill/>
        </p:spPr>
        <p:txBody>
          <a:bodyPr wrap="none" rtlCol="0">
            <a:spAutoFit/>
          </a:bodyPr>
          <a:lstStyle/>
          <a:p>
            <a:r>
              <a:rPr lang="en-US" sz="13800" dirty="0"/>
              <a:t>[</a:t>
            </a:r>
            <a:endParaRPr lang="en-US" sz="2800" dirty="0"/>
          </a:p>
        </p:txBody>
      </p:sp>
    </p:spTree>
    <p:extLst>
      <p:ext uri="{BB962C8B-B14F-4D97-AF65-F5344CB8AC3E}">
        <p14:creationId xmlns:p14="http://schemas.microsoft.com/office/powerpoint/2010/main" val="2855458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nvGrpSpPr>
          <p:cNvPr id="18" name="Group 17">
            <a:extLst>
              <a:ext uri="{FF2B5EF4-FFF2-40B4-BE49-F238E27FC236}">
                <a16:creationId xmlns:a16="http://schemas.microsoft.com/office/drawing/2014/main" id="{D8320FD9-2EB6-BC85-647E-12506E4E7C5B}"/>
              </a:ext>
            </a:extLst>
          </p:cNvPr>
          <p:cNvGrpSpPr/>
          <p:nvPr/>
        </p:nvGrpSpPr>
        <p:grpSpPr>
          <a:xfrm>
            <a:off x="455629" y="493967"/>
            <a:ext cx="6096000" cy="5870066"/>
            <a:chOff x="0" y="140990"/>
            <a:chExt cx="3208296" cy="3131483"/>
          </a:xfrm>
        </p:grpSpPr>
        <p:pic>
          <p:nvPicPr>
            <p:cNvPr id="17" name="Picture 16" descr="A graph of a graph&#10;&#10;Description automatically generated with medium confidence">
              <a:extLst>
                <a:ext uri="{FF2B5EF4-FFF2-40B4-BE49-F238E27FC236}">
                  <a16:creationId xmlns:a16="http://schemas.microsoft.com/office/drawing/2014/main" id="{AFFF55EB-478F-29A2-0676-A8D1100C6C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3941"/>
            <a:stretch/>
          </p:blipFill>
          <p:spPr bwMode="auto">
            <a:xfrm>
              <a:off x="0" y="180721"/>
              <a:ext cx="3201492" cy="3091752"/>
            </a:xfrm>
            <a:prstGeom prst="rect">
              <a:avLst/>
            </a:prstGeom>
            <a:noFill/>
            <a:ln>
              <a:noFill/>
            </a:ln>
            <a:extLst>
              <a:ext uri="{53640926-AAD7-44D8-BBD7-CCE9431645EC}">
                <a14:shadowObscured xmlns:a14="http://schemas.microsoft.com/office/drawing/2010/main"/>
              </a:ext>
            </a:extLst>
          </p:spPr>
        </p:pic>
        <p:pic>
          <p:nvPicPr>
            <p:cNvPr id="15" name="Picture 14" descr="A graph of a graph&#10;&#10;Description automatically generated with medium confidence">
              <a:extLst>
                <a:ext uri="{FF2B5EF4-FFF2-40B4-BE49-F238E27FC236}">
                  <a16:creationId xmlns:a16="http://schemas.microsoft.com/office/drawing/2014/main" id="{D150E4C9-96AD-D2BC-B3DF-BAEDADC9768F}"/>
                </a:ext>
              </a:extLst>
            </p:cNvPr>
            <p:cNvPicPr>
              <a:picLocks noChangeAspect="1"/>
            </p:cNvPicPr>
            <p:nvPr/>
          </p:nvPicPr>
          <p:blipFill rotWithShape="1">
            <a:blip r:embed="rId5" cstate="print">
              <a:alphaModFix/>
              <a:extLst>
                <a:ext uri="{28A0092B-C50C-407E-A947-70E740481C1C}">
                  <a14:useLocalDpi xmlns:a14="http://schemas.microsoft.com/office/drawing/2010/main" val="0"/>
                </a:ext>
              </a:extLst>
            </a:blip>
            <a:srcRect l="82945" t="37468" r="1546" b="47282"/>
            <a:stretch/>
          </p:blipFill>
          <p:spPr bwMode="auto">
            <a:xfrm>
              <a:off x="2114901" y="140990"/>
              <a:ext cx="1093395" cy="805302"/>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endParaRPr lang="en-US" dirty="0">
              <a:ea typeface="Calibri"/>
              <a:cs typeface="Calibri"/>
            </a:endParaRPr>
          </a:p>
        </p:txBody>
      </p:sp>
    </p:spTree>
    <p:extLst>
      <p:ext uri="{BB962C8B-B14F-4D97-AF65-F5344CB8AC3E}">
        <p14:creationId xmlns:p14="http://schemas.microsoft.com/office/powerpoint/2010/main" val="23352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grpSp>
        <p:nvGrpSpPr>
          <p:cNvPr id="2" name="Group 1">
            <a:extLst>
              <a:ext uri="{FF2B5EF4-FFF2-40B4-BE49-F238E27FC236}">
                <a16:creationId xmlns:a16="http://schemas.microsoft.com/office/drawing/2014/main" id="{569FAEFC-206A-6111-4726-40DCB46DAA88}"/>
              </a:ext>
            </a:extLst>
          </p:cNvPr>
          <p:cNvGrpSpPr/>
          <p:nvPr/>
        </p:nvGrpSpPr>
        <p:grpSpPr>
          <a:xfrm>
            <a:off x="449395" y="526268"/>
            <a:ext cx="6194305" cy="5874531"/>
            <a:chOff x="9237361" y="-2869074"/>
            <a:chExt cx="3297281" cy="3091752"/>
          </a:xfrm>
        </p:grpSpPr>
        <p:pic>
          <p:nvPicPr>
            <p:cNvPr id="16" name="Picture 15" descr="A graph of a bar graph&#10;&#10;Description automatically generated with medium confidence">
              <a:extLst>
                <a:ext uri="{FF2B5EF4-FFF2-40B4-BE49-F238E27FC236}">
                  <a16:creationId xmlns:a16="http://schemas.microsoft.com/office/drawing/2014/main" id="{E167B1DB-AC28-76A2-6E1D-DCE8F108A67E}"/>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392" r="21297"/>
            <a:stretch/>
          </p:blipFill>
          <p:spPr bwMode="auto">
            <a:xfrm>
              <a:off x="9237361" y="-2869074"/>
              <a:ext cx="3297281" cy="3091752"/>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However, forecasters used the strategies much more evenly than did experiencers, who relied more on reappraisal.</a:t>
            </a:r>
          </a:p>
          <a:p>
            <a:endParaRPr lang="en-US" dirty="0">
              <a:ea typeface="Calibri"/>
              <a:cs typeface="Calibri"/>
            </a:endParaRPr>
          </a:p>
        </p:txBody>
      </p:sp>
    </p:spTree>
    <p:extLst>
      <p:ext uri="{BB962C8B-B14F-4D97-AF65-F5344CB8AC3E}">
        <p14:creationId xmlns:p14="http://schemas.microsoft.com/office/powerpoint/2010/main" val="3947044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468376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5276538" y="526268"/>
            <a:ext cx="67427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5423608" y="2274838"/>
            <a:ext cx="63536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ea typeface="Calibri"/>
                <a:cs typeface="Calibri"/>
              </a:rPr>
              <a:t>Forecasters predicted that distraction would reduce affective intensity when used more than experiencers reported that it actually had.</a:t>
            </a:r>
          </a:p>
          <a:p>
            <a:pPr algn="ctr"/>
            <a:endParaRPr lang="en-US" dirty="0">
              <a:ea typeface="Calibri"/>
              <a:cs typeface="Calibri"/>
            </a:endParaRPr>
          </a:p>
          <a:p>
            <a:pPr algn="ct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Experience </a:t>
            </a:r>
            <a:r>
              <a:rPr lang="en-US" sz="1800" dirty="0">
                <a:solidFill>
                  <a:srgbClr val="000000"/>
                </a:solidFill>
                <a:effectLst/>
                <a:latin typeface="Times New Roman" panose="02020603050405020304" pitchFamily="18" charset="0"/>
                <a:ea typeface="Times New Roman" panose="02020603050405020304" pitchFamily="18" charset="0"/>
              </a:rPr>
              <a:t>= 48.0</a:t>
            </a:r>
            <a:r>
              <a:rPr lang="en-US" i="1" baseline="-25000" dirty="0">
                <a:solidFill>
                  <a:srgbClr val="000000"/>
                </a:solidFill>
                <a:latin typeface="Times New Roman" panose="02020603050405020304" pitchFamily="18" charset="0"/>
                <a:ea typeface="Times New Roman" panose="02020603050405020304" pitchFamily="18" charset="0"/>
              </a:rPr>
              <a:t>  </a:t>
            </a:r>
            <a:r>
              <a:rPr lang="en-US" i="1" dirty="0">
                <a:solidFill>
                  <a:srgbClr val="000000"/>
                </a:solidFill>
                <a:latin typeface="Times New Roman" panose="02020603050405020304" pitchFamily="18" charset="0"/>
                <a:ea typeface="Times New Roman" panose="02020603050405020304" pitchFamily="18" charset="0"/>
              </a:rPr>
              <a:t>|</a:t>
            </a:r>
            <a:r>
              <a:rPr lang="en-US" sz="1800" i="1" baseline="-25000" dirty="0">
                <a:solidFill>
                  <a:srgbClr val="000000"/>
                </a:solidFill>
                <a:effectLst/>
                <a:latin typeface="Times New Roman" panose="02020603050405020304" pitchFamily="18" charset="0"/>
                <a:ea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Forecast</a:t>
            </a:r>
            <a:r>
              <a:rPr lang="en-US" sz="1800" baseline="-250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 58.3</a:t>
            </a:r>
            <a:r>
              <a:rPr lang="en-US" sz="1800" baseline="-25000" dirty="0">
                <a:solidFill>
                  <a:srgbClr val="000000"/>
                </a:solidFill>
                <a:effectLst/>
                <a:latin typeface="Times New Roman" panose="02020603050405020304" pitchFamily="18" charset="0"/>
                <a:ea typeface="Times New Roman" panose="02020603050405020304" pitchFamily="18" charset="0"/>
              </a:rPr>
              <a:t> </a:t>
            </a:r>
          </a:p>
          <a:p>
            <a:pPr algn="ctr"/>
            <a:r>
              <a:rPr lang="en-US" sz="1800" i="1" dirty="0">
                <a:solidFill>
                  <a:srgbClr val="000000"/>
                </a:solidFill>
                <a:effectLst/>
                <a:latin typeface="Times New Roman" panose="02020603050405020304" pitchFamily="18" charset="0"/>
                <a:ea typeface="Times New Roman" panose="02020603050405020304" pitchFamily="18" charset="0"/>
              </a:rPr>
              <a:t>95% CI</a:t>
            </a:r>
            <a:r>
              <a:rPr lang="en-US" sz="1800" dirty="0">
                <a:solidFill>
                  <a:srgbClr val="000000"/>
                </a:solidFill>
                <a:effectLst/>
                <a:latin typeface="Times New Roman" panose="02020603050405020304" pitchFamily="18" charset="0"/>
                <a:ea typeface="Times New Roman" panose="02020603050405020304" pitchFamily="18" charset="0"/>
              </a:rPr>
              <a:t> = [-16.62, -4.13]</a:t>
            </a:r>
          </a:p>
          <a:p>
            <a:pPr algn="ctr"/>
            <a:r>
              <a:rPr lang="en-US" sz="1800" i="1" dirty="0">
                <a:solidFill>
                  <a:srgbClr val="000000"/>
                </a:solidFill>
                <a:effectLst/>
                <a:latin typeface="Times New Roman" panose="02020603050405020304" pitchFamily="18" charset="0"/>
                <a:ea typeface="Times New Roman" panose="02020603050405020304" pitchFamily="18" charset="0"/>
              </a:rPr>
              <a:t>t</a:t>
            </a:r>
            <a:r>
              <a:rPr lang="en-US" sz="1800" dirty="0">
                <a:solidFill>
                  <a:srgbClr val="000000"/>
                </a:solidFill>
                <a:effectLst/>
                <a:latin typeface="Times New Roman" panose="02020603050405020304" pitchFamily="18" charset="0"/>
                <a:ea typeface="Times New Roman" panose="02020603050405020304" pitchFamily="18" charset="0"/>
              </a:rPr>
              <a:t>(198.2) = -3.28, </a:t>
            </a:r>
            <a:r>
              <a:rPr lang="en-US" sz="1800" i="1" dirty="0">
                <a:solidFill>
                  <a:srgbClr val="000000"/>
                </a:solidFill>
                <a:effectLst/>
                <a:latin typeface="Times New Roman" panose="02020603050405020304" pitchFamily="18" charset="0"/>
                <a:ea typeface="Times New Roman" panose="02020603050405020304" pitchFamily="18" charset="0"/>
              </a:rPr>
              <a:t>p</a:t>
            </a:r>
            <a:r>
              <a:rPr lang="en-US" sz="1800" dirty="0">
                <a:solidFill>
                  <a:srgbClr val="000000"/>
                </a:solidFill>
                <a:effectLst/>
                <a:latin typeface="Times New Roman" panose="02020603050405020304" pitchFamily="18" charset="0"/>
                <a:ea typeface="Times New Roman" panose="02020603050405020304" pitchFamily="18" charset="0"/>
              </a:rPr>
              <a:t> = 0.001</a:t>
            </a:r>
            <a:endParaRPr lang="en-US" dirty="0">
              <a:ea typeface="Calibri"/>
              <a:cs typeface="Calibri"/>
            </a:endParaRPr>
          </a:p>
        </p:txBody>
      </p:sp>
      <p:pic>
        <p:nvPicPr>
          <p:cNvPr id="19" name="Picture 18">
            <a:extLst>
              <a:ext uri="{FF2B5EF4-FFF2-40B4-BE49-F238E27FC236}">
                <a16:creationId xmlns:a16="http://schemas.microsoft.com/office/drawing/2014/main" id="{84B24A98-C044-CCFD-145E-5502CAC9D65B}"/>
              </a:ext>
            </a:extLst>
          </p:cNvPr>
          <p:cNvPicPr>
            <a:picLocks noChangeAspect="1"/>
          </p:cNvPicPr>
          <p:nvPr/>
        </p:nvPicPr>
        <p:blipFill rotWithShape="1">
          <a:blip r:embed="rId3"/>
          <a:srcRect b="20680"/>
          <a:stretch/>
        </p:blipFill>
        <p:spPr>
          <a:xfrm>
            <a:off x="414726" y="96082"/>
            <a:ext cx="3872459" cy="6665836"/>
          </a:xfrm>
          <a:prstGeom prst="rect">
            <a:avLst/>
          </a:prstGeom>
        </p:spPr>
      </p:pic>
    </p:spTree>
    <p:extLst>
      <p:ext uri="{BB962C8B-B14F-4D97-AF65-F5344CB8AC3E}">
        <p14:creationId xmlns:p14="http://schemas.microsoft.com/office/powerpoint/2010/main" val="2428315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722141" y="422941"/>
            <a:ext cx="3447034" cy="584775"/>
          </a:xfrm>
          <a:prstGeom prst="rect">
            <a:avLst/>
          </a:prstGeom>
          <a:noFill/>
        </p:spPr>
        <p:txBody>
          <a:bodyPr wrap="none" rtlCol="0">
            <a:spAutoFit/>
          </a:bodyPr>
          <a:lstStyle/>
          <a:p>
            <a:pPr algn="ctr"/>
            <a:r>
              <a:rPr lang="en-US" sz="3200" b="1" dirty="0"/>
              <a:t>When events are …</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166842"/>
            <a:ext cx="54457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 their emotions is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Forecasting may still reflect the canonical regulation relationships, which raises questions of how environmental affordances, such as time to process, influence everyday self-regulation</a:t>
            </a:r>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Distraction was consistently less effective in use than might be expected by choice paradigms or forecasters.</a:t>
            </a:r>
            <a:endParaRPr lang="en-US" dirty="0"/>
          </a:p>
          <a:p>
            <a:pPr marL="285750" indent="-285750">
              <a:buFont typeface="Arial"/>
              <a:buChar char="•"/>
            </a:pP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B80AFE5D-E5B0-09D2-22FF-AF4A38129135}"/>
              </a:ext>
            </a:extLst>
          </p:cNvPr>
          <p:cNvSpPr txBox="1"/>
          <p:nvPr/>
        </p:nvSpPr>
        <p:spPr>
          <a:xfrm>
            <a:off x="-99642" y="715329"/>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4">
                  <a:extLst>
                    <a:ext uri="{96DAC541-7B7A-43D3-8B79-37D633B846F1}">
                      <asvg:svgBlip xmlns:asvg="http://schemas.microsoft.com/office/drawing/2016/SVG/main" r:embed="rId5"/>
                    </a:ext>
                  </a:extLst>
                </a:blip>
              </a:buBlip>
            </a:pPr>
            <a:r>
              <a:rPr lang="en-US" sz="3200" b="1" spc="200" dirty="0">
                <a:solidFill>
                  <a:srgbClr val="FF0000"/>
                </a:solidFill>
              </a:rPr>
              <a:t>Aversive</a:t>
            </a:r>
          </a:p>
          <a:p>
            <a:pPr lvl="1"/>
            <a:endParaRPr lang="en-US" sz="3200" spc="200" dirty="0">
              <a:solidFill>
                <a:srgbClr val="FF0000"/>
              </a:solidFill>
            </a:endParaRPr>
          </a:p>
          <a:p>
            <a:pPr marL="1485900" lvl="2" indent="-571500">
              <a:buSzPct val="150000"/>
              <a:buBlip>
                <a:blip r:embed="rId6">
                  <a:extLst>
                    <a:ext uri="{96DAC541-7B7A-43D3-8B79-37D633B846F1}">
                      <asvg:svgBlip xmlns:asvg="http://schemas.microsoft.com/office/drawing/2016/SVG/main" r:embed="rId7"/>
                    </a:ext>
                  </a:extLst>
                </a:blip>
              </a:buBlip>
            </a:pPr>
            <a:r>
              <a:rPr lang="en-US" sz="3200" b="1" spc="200" dirty="0">
                <a:solidFill>
                  <a:srgbClr val="FF0000"/>
                </a:solidFill>
              </a:rPr>
              <a:t>Uncertain</a:t>
            </a:r>
            <a:br>
              <a:rPr lang="en-US" sz="3200" spc="200" dirty="0">
                <a:solidFill>
                  <a:srgbClr val="FF0000"/>
                </a:solidFill>
              </a:rPr>
            </a:br>
            <a:endParaRPr lang="en-US" sz="3200" spc="200" dirty="0">
              <a:solidFill>
                <a:srgbClr val="FF0000"/>
              </a:solidFill>
            </a:endParaRPr>
          </a:p>
          <a:p>
            <a:pPr marL="1485900" lvl="2" indent="-571500">
              <a:buSzPct val="150000"/>
              <a:buBlip>
                <a:blip r:embed="rId8">
                  <a:extLst>
                    <a:ext uri="{96DAC541-7B7A-43D3-8B79-37D633B846F1}">
                      <asvg:svgBlip xmlns:asvg="http://schemas.microsoft.com/office/drawing/2016/SVG/main" r:embed="rId9"/>
                    </a:ext>
                  </a:extLst>
                </a:blip>
              </a:buBlip>
            </a:pPr>
            <a:r>
              <a:rPr lang="en-US" sz="3200" b="1" spc="200" dirty="0">
                <a:solidFill>
                  <a:srgbClr val="FF0000"/>
                </a:solidFill>
              </a:rPr>
              <a:t>Dynamic</a:t>
            </a:r>
            <a:br>
              <a:rPr lang="en-US" sz="3200" spc="200" dirty="0">
                <a:solidFill>
                  <a:srgbClr val="FF0000"/>
                </a:solidFill>
              </a:rPr>
            </a:br>
            <a:endParaRPr lang="en-US" sz="3200" spc="200" dirty="0">
              <a:solidFill>
                <a:srgbClr val="FF0000"/>
              </a:solidFill>
            </a:endParaRPr>
          </a:p>
          <a:p>
            <a:pPr marL="1485900" lvl="2" indent="-571500">
              <a:buSzPct val="150000"/>
              <a:buBlip>
                <a:blip r:embed="rId10">
                  <a:extLst>
                    <a:ext uri="{96DAC541-7B7A-43D3-8B79-37D633B846F1}">
                      <asvg:svgBlip xmlns:asvg="http://schemas.microsoft.com/office/drawing/2016/SVG/main" r:embed="rId11"/>
                    </a:ext>
                  </a:extLst>
                </a:blip>
              </a:buBlip>
            </a:pPr>
            <a:r>
              <a:rPr lang="en-US" sz="3200" b="1" spc="200" dirty="0">
                <a:solidFill>
                  <a:srgbClr val="FF0000"/>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lvl="2">
              <a:buSzPct val="150000"/>
            </a:pP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71505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470898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F2CF0A0B-59B6-D5C1-83BA-F6F848D7ABF3}"/>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CB0939E8-B9E5-7D46-62D9-702B44CC0CE0}"/>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63543334-8CD1-C915-BBF6-4EA57EC8A7AC}"/>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7E906E80-040E-2C20-5DF2-CE2D88C5FF5A}"/>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401252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60</a:t>
            </a:fld>
            <a:endParaRPr lang="en-US"/>
          </a:p>
        </p:txBody>
      </p:sp>
    </p:spTree>
    <p:extLst>
      <p:ext uri="{BB962C8B-B14F-4D97-AF65-F5344CB8AC3E}">
        <p14:creationId xmlns:p14="http://schemas.microsoft.com/office/powerpoint/2010/main" val="1284821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61</a:t>
            </a:fld>
            <a:endParaRPr lang="en-US"/>
          </a:p>
        </p:txBody>
      </p:sp>
    </p:spTree>
    <p:extLst>
      <p:ext uri="{BB962C8B-B14F-4D97-AF65-F5344CB8AC3E}">
        <p14:creationId xmlns:p14="http://schemas.microsoft.com/office/powerpoint/2010/main" val="746597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BF245B0F-5F36-88D7-B079-4CEAA6C57833}"/>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10" name="Picture 9" descr="A screenshot of text&#10;&#10;Description automatically generated">
            <a:extLst>
              <a:ext uri="{FF2B5EF4-FFF2-40B4-BE49-F238E27FC236}">
                <a16:creationId xmlns:a16="http://schemas.microsoft.com/office/drawing/2014/main" id="{D3BEBE0F-EF1A-492F-AB37-30E437CA6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01" y="440162"/>
            <a:ext cx="10378658" cy="6019623"/>
          </a:xfrm>
          <a:prstGeom prst="rect">
            <a:avLst/>
          </a:prstGeom>
        </p:spPr>
      </p:pic>
      <p:sp>
        <p:nvSpPr>
          <p:cNvPr id="4" name="Slide Number Placeholder 3">
            <a:extLst>
              <a:ext uri="{FF2B5EF4-FFF2-40B4-BE49-F238E27FC236}">
                <a16:creationId xmlns:a16="http://schemas.microsoft.com/office/drawing/2014/main" id="{B91E56C9-06E6-4205-9EF6-CA33946A494A}"/>
              </a:ext>
            </a:extLst>
          </p:cNvPr>
          <p:cNvSpPr>
            <a:spLocks noGrp="1"/>
          </p:cNvSpPr>
          <p:nvPr>
            <p:ph type="sldNum" sz="quarter" idx="12"/>
          </p:nvPr>
        </p:nvSpPr>
        <p:spPr>
          <a:xfrm>
            <a:off x="9900458" y="6459785"/>
            <a:ext cx="1312025" cy="365125"/>
          </a:xfrm>
        </p:spPr>
        <p:txBody>
          <a:bodyPr>
            <a:normAutofit/>
          </a:bodyPr>
          <a:lstStyle/>
          <a:p>
            <a:pPr>
              <a:spcAft>
                <a:spcPts val="600"/>
              </a:spcAft>
            </a:pPr>
            <a:fld id="{58782805-61A3-4A9B-8D39-1A61657B2E27}" type="slidenum">
              <a:rPr lang="en-US" smtClean="0"/>
              <a:pPr>
                <a:spcAft>
                  <a:spcPts val="600"/>
                </a:spcAft>
              </a:pPr>
              <a:t>62</a:t>
            </a:fld>
            <a:endParaRPr lang="en-US"/>
          </a:p>
        </p:txBody>
      </p:sp>
    </p:spTree>
    <p:extLst>
      <p:ext uri="{BB962C8B-B14F-4D97-AF65-F5344CB8AC3E}">
        <p14:creationId xmlns:p14="http://schemas.microsoft.com/office/powerpoint/2010/main" val="555016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63</a:t>
            </a:fld>
            <a:endParaRPr lang="en-US"/>
          </a:p>
        </p:txBody>
      </p:sp>
    </p:spTree>
    <p:extLst>
      <p:ext uri="{BB962C8B-B14F-4D97-AF65-F5344CB8AC3E}">
        <p14:creationId xmlns:p14="http://schemas.microsoft.com/office/powerpoint/2010/main" val="3664630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64</a:t>
            </a:fld>
            <a:endParaRPr lang="en-US"/>
          </a:p>
        </p:txBody>
      </p:sp>
      <p:pic>
        <p:nvPicPr>
          <p:cNvPr id="2050" name="Picture 2" descr="National Science Foundation - Wikipedia">
            <a:extLst>
              <a:ext uri="{FF2B5EF4-FFF2-40B4-BE49-F238E27FC236}">
                <a16:creationId xmlns:a16="http://schemas.microsoft.com/office/drawing/2014/main" id="{D8990115-8179-EC5E-793F-0BE0D78C19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682" y="337038"/>
            <a:ext cx="3772963" cy="37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95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65</a:t>
            </a:fld>
            <a:endParaRPr lang="en-US"/>
          </a:p>
        </p:txBody>
      </p:sp>
    </p:spTree>
    <p:extLst>
      <p:ext uri="{BB962C8B-B14F-4D97-AF65-F5344CB8AC3E}">
        <p14:creationId xmlns:p14="http://schemas.microsoft.com/office/powerpoint/2010/main" val="14356971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66</a:t>
            </a:fld>
            <a:endParaRPr lang="en-US"/>
          </a:p>
        </p:txBody>
      </p:sp>
    </p:spTree>
    <p:extLst>
      <p:ext uri="{BB962C8B-B14F-4D97-AF65-F5344CB8AC3E}">
        <p14:creationId xmlns:p14="http://schemas.microsoft.com/office/powerpoint/2010/main" val="2100862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a:solidFill>
                  <a:schemeClr val="tx1"/>
                </a:solidFill>
              </a:rPr>
              <a:t>SAN Lab</a:t>
            </a:r>
          </a:p>
          <a:p>
            <a:pPr marL="0" indent="0" algn="ctr">
              <a:lnSpc>
                <a:spcPct val="100000"/>
              </a:lnSpc>
              <a:spcBef>
                <a:spcPts val="0"/>
              </a:spcBef>
              <a:spcAft>
                <a:spcPts val="0"/>
              </a:spcAft>
              <a:buNone/>
            </a:pPr>
            <a:r>
              <a:rPr lang="en-US" sz="1600" err="1">
                <a:solidFill>
                  <a:schemeClr val="tx1"/>
                </a:solidFill>
              </a:rPr>
              <a:t>Adhya</a:t>
            </a:r>
            <a:r>
              <a:rPr lang="en-US" sz="1600">
                <a:solidFill>
                  <a:schemeClr val="tx1"/>
                </a:solidFill>
              </a:rPr>
              <a:t> Gowda</a:t>
            </a:r>
          </a:p>
          <a:p>
            <a:pPr marL="0" indent="0" algn="ctr">
              <a:lnSpc>
                <a:spcPct val="100000"/>
              </a:lnSpc>
              <a:spcBef>
                <a:spcPts val="0"/>
              </a:spcBef>
              <a:spcAft>
                <a:spcPts val="0"/>
              </a:spcAft>
              <a:buNone/>
            </a:pPr>
            <a:r>
              <a:rPr lang="en-US" sz="1600">
                <a:solidFill>
                  <a:schemeClr val="tx1"/>
                </a:solidFill>
              </a:rPr>
              <a:t>Chelsea Helion </a:t>
            </a:r>
          </a:p>
          <a:p>
            <a:pPr marL="0" indent="0" algn="ctr">
              <a:lnSpc>
                <a:spcPct val="100000"/>
              </a:lnSpc>
              <a:spcBef>
                <a:spcPts val="0"/>
              </a:spcBef>
              <a:buNone/>
            </a:pPr>
            <a:r>
              <a:rPr lang="en-US" sz="1600"/>
              <a:t>Ian O’Shea</a:t>
            </a:r>
            <a:r>
              <a:rPr lang="en-US" sz="1600">
                <a:solidFill>
                  <a:schemeClr val="tx1"/>
                </a:solidFill>
              </a:rPr>
              <a:t> </a:t>
            </a:r>
          </a:p>
          <a:p>
            <a:pPr marL="0" indent="0" algn="ctr">
              <a:lnSpc>
                <a:spcPct val="100000"/>
              </a:lnSpc>
              <a:spcBef>
                <a:spcPts val="0"/>
              </a:spcBef>
              <a:buNone/>
            </a:pPr>
            <a:r>
              <a:rPr lang="en-US" sz="1600"/>
              <a:t>Helen Schmidt</a:t>
            </a:r>
            <a:endParaRPr lang="en-US" sz="1600">
              <a:solidFill>
                <a:schemeClr val="tx1"/>
              </a:solidFill>
            </a:endParaRPr>
          </a:p>
          <a:p>
            <a:pPr marL="0" indent="0" algn="ctr">
              <a:lnSpc>
                <a:spcPct val="100000"/>
              </a:lnSpc>
              <a:spcBef>
                <a:spcPts val="0"/>
              </a:spcBef>
              <a:spcAft>
                <a:spcPts val="0"/>
              </a:spcAft>
              <a:buNone/>
            </a:pPr>
            <a:r>
              <a:rPr lang="en-US" sz="1600">
                <a:solidFill>
                  <a:schemeClr val="tx1"/>
                </a:solidFill>
              </a:rPr>
              <a:t>Joanne Stasiak</a:t>
            </a:r>
          </a:p>
          <a:p>
            <a:pPr marL="0" indent="0" algn="ctr">
              <a:lnSpc>
                <a:spcPct val="100000"/>
              </a:lnSpc>
              <a:spcBef>
                <a:spcPts val="0"/>
              </a:spcBef>
              <a:spcAft>
                <a:spcPts val="0"/>
              </a:spcAft>
              <a:buNone/>
            </a:pPr>
            <a:endParaRPr lang="en-US" sz="240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a:xfrm>
            <a:off x="8567057" y="6377749"/>
            <a:ext cx="2743200" cy="365125"/>
          </a:xfrm>
        </p:spPr>
        <p:txBody>
          <a:bodyPr/>
          <a:lstStyle/>
          <a:p>
            <a:fld id="{58782805-61A3-4A9B-8D39-1A61657B2E27}" type="slidenum">
              <a:rPr lang="en-US" smtClean="0"/>
              <a:t>67</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255069" y="2080157"/>
            <a:ext cx="1802095" cy="3354765"/>
          </a:xfrm>
          <a:prstGeom prst="rect">
            <a:avLst/>
          </a:prstGeom>
          <a:noFill/>
        </p:spPr>
        <p:txBody>
          <a:bodyPr wrap="none" rtlCol="0">
            <a:spAutoFit/>
          </a:bodyPr>
          <a:lstStyle/>
          <a:p>
            <a:pPr algn="ctr"/>
            <a:r>
              <a:rPr lang="en-US" sz="3600"/>
              <a:t>AML Lab</a:t>
            </a:r>
          </a:p>
          <a:p>
            <a:pPr algn="ctr"/>
            <a:r>
              <a:rPr lang="en-US" sz="1600"/>
              <a:t>Katelyn Cliver</a:t>
            </a:r>
          </a:p>
          <a:p>
            <a:pPr algn="ctr"/>
            <a:r>
              <a:rPr lang="en-US" sz="1600"/>
              <a:t>Emily Cowan</a:t>
            </a:r>
          </a:p>
          <a:p>
            <a:pPr algn="ctr"/>
            <a:r>
              <a:rPr lang="en-US" sz="1600"/>
              <a:t>Devlin </a:t>
            </a:r>
            <a:r>
              <a:rPr lang="en-US" sz="1600" err="1"/>
              <a:t>Eckardt</a:t>
            </a:r>
            <a:endParaRPr lang="en-US" sz="1600"/>
          </a:p>
          <a:p>
            <a:pPr algn="ctr"/>
            <a:r>
              <a:rPr lang="en-US" sz="1600"/>
              <a:t>Matthew Fain</a:t>
            </a:r>
          </a:p>
          <a:p>
            <a:pPr algn="ctr"/>
            <a:r>
              <a:rPr lang="en-US" sz="1600"/>
              <a:t>Nicole Gonzalez </a:t>
            </a:r>
          </a:p>
          <a:p>
            <a:pPr algn="ctr"/>
            <a:r>
              <a:rPr lang="en-US" sz="1600"/>
              <a:t>Dave Gregory</a:t>
            </a:r>
          </a:p>
          <a:p>
            <a:pPr algn="ctr"/>
            <a:r>
              <a:rPr lang="en-US" sz="1600"/>
              <a:t>Kathryn Lockwood</a:t>
            </a:r>
          </a:p>
          <a:p>
            <a:pPr algn="ctr"/>
            <a:r>
              <a:rPr lang="en-US" sz="1600"/>
              <a:t>Steven Martinez</a:t>
            </a:r>
          </a:p>
          <a:p>
            <a:pPr algn="ctr"/>
            <a:r>
              <a:rPr lang="en-US" sz="1600"/>
              <a:t>Deepu Murty</a:t>
            </a:r>
          </a:p>
          <a:p>
            <a:pPr algn="ctr"/>
            <a:r>
              <a:rPr lang="en-US" sz="1600"/>
              <a:t>Sam Reisman</a:t>
            </a:r>
          </a:p>
          <a:p>
            <a:pPr algn="ctr"/>
            <a:r>
              <a:rPr lang="en-US" sz="1600"/>
              <a:t>Jane Rothrock</a:t>
            </a:r>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4583429"/>
            <a:ext cx="4261826" cy="2274570"/>
          </a:xfrm>
          <a:prstGeom prst="rect">
            <a:avLst/>
          </a:prstGeom>
        </p:spPr>
      </p:pic>
    </p:spTree>
    <p:extLst>
      <p:ext uri="{BB962C8B-B14F-4D97-AF65-F5344CB8AC3E}">
        <p14:creationId xmlns:p14="http://schemas.microsoft.com/office/powerpoint/2010/main" val="2789251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ABEEA-96A6-4471-B779-15FE8FC17968}"/>
              </a:ext>
            </a:extLst>
          </p:cNvPr>
          <p:cNvSpPr>
            <a:spLocks noGrp="1"/>
          </p:cNvSpPr>
          <p:nvPr>
            <p:ph type="sldNum" sz="quarter" idx="12"/>
          </p:nvPr>
        </p:nvSpPr>
        <p:spPr/>
        <p:txBody>
          <a:bodyPr/>
          <a:lstStyle/>
          <a:p>
            <a:fld id="{58782805-61A3-4A9B-8D39-1A61657B2E27}" type="slidenum">
              <a:rPr lang="en-US" smtClean="0"/>
              <a:t>68</a:t>
            </a:fld>
            <a:endParaRPr lang="en-US"/>
          </a:p>
        </p:txBody>
      </p:sp>
      <p:sp>
        <p:nvSpPr>
          <p:cNvPr id="3" name="TextBox 2">
            <a:extLst>
              <a:ext uri="{FF2B5EF4-FFF2-40B4-BE49-F238E27FC236}">
                <a16:creationId xmlns:a16="http://schemas.microsoft.com/office/drawing/2014/main" id="{67AD40AC-B285-4BE6-B2DF-0A77A748C8D2}"/>
              </a:ext>
            </a:extLst>
          </p:cNvPr>
          <p:cNvSpPr txBox="1"/>
          <p:nvPr/>
        </p:nvSpPr>
        <p:spPr>
          <a:xfrm>
            <a:off x="3061900" y="2705725"/>
            <a:ext cx="6068200" cy="1446550"/>
          </a:xfrm>
          <a:prstGeom prst="rect">
            <a:avLst/>
          </a:prstGeom>
          <a:noFill/>
        </p:spPr>
        <p:txBody>
          <a:bodyPr wrap="none" rtlCol="0">
            <a:spAutoFit/>
          </a:bodyPr>
          <a:lstStyle/>
          <a:p>
            <a:r>
              <a:rPr lang="en-US" sz="8800"/>
              <a:t>QUESTIONS?</a:t>
            </a:r>
          </a:p>
        </p:txBody>
      </p:sp>
    </p:spTree>
    <p:extLst>
      <p:ext uri="{BB962C8B-B14F-4D97-AF65-F5344CB8AC3E}">
        <p14:creationId xmlns:p14="http://schemas.microsoft.com/office/powerpoint/2010/main" val="310934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293273" y="2705725"/>
            <a:ext cx="4304768" cy="1938992"/>
          </a:xfrm>
          <a:prstGeom prst="rect">
            <a:avLst/>
          </a:prstGeom>
          <a:noFill/>
        </p:spPr>
        <p:txBody>
          <a:bodyPr wrap="none" rtlCol="0">
            <a:spAutoFit/>
          </a:bodyPr>
          <a:lstStyle/>
          <a:p>
            <a:pPr algn="ctr"/>
            <a:r>
              <a:rPr lang="en-US" sz="6000" b="1" dirty="0"/>
              <a:t>Where to go </a:t>
            </a:r>
            <a:br>
              <a:rPr lang="en-US" sz="6000" b="1" dirty="0"/>
            </a:br>
            <a:r>
              <a:rPr lang="en-US" sz="6000" b="1" dirty="0"/>
              <a:t>from here?</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382286"/>
            <a:ext cx="5445760"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ea typeface="Calibri" panose="020F0502020204030204"/>
                <a:cs typeface="Calibri" panose="020F0502020204030204"/>
              </a:rPr>
              <a:t>Greater study of environmental affordances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naturalistic or high-immersion experiments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meta-analyses to establish construct validity</a:t>
            </a:r>
          </a:p>
          <a:p>
            <a:endParaRPr lang="en-US" dirty="0"/>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6645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5201424"/>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rgbClr val="FF0000"/>
                </a:solidFill>
              </a:rPr>
              <a:t>Complex</a:t>
            </a:r>
            <a:endParaRPr lang="en-US" sz="3200" spc="200" dirty="0">
              <a:solidFill>
                <a:srgbClr val="FF0000"/>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2AE37330-CAED-F71E-C7EF-C9E664E57BA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028D2FC6-1F9F-71CC-15C4-26951505761B}"/>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1D759E85-6B17-2539-F2BF-3D27A704B5DA}"/>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4FC3746E-D236-9C5A-7373-0B0515FE2236}"/>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138005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2019 (Study 1)</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a:t>
            </a:r>
            <a:r>
              <a:rPr lang="en-US" b="1" u="sng">
                <a:solidFill>
                  <a:schemeClr val="bg1"/>
                </a:solidFill>
              </a:rPr>
              <a:t>45</a:t>
            </a:r>
            <a:r>
              <a:rPr lang="en-US" b="1">
                <a:solidFill>
                  <a:schemeClr val="bg1"/>
                </a:solidFill>
              </a:rPr>
              <a:t> minute haunted house experience divided into </a:t>
            </a:r>
            <a:r>
              <a:rPr lang="en-US" b="1" u="sng">
                <a:solidFill>
                  <a:schemeClr val="bg1"/>
                </a:solidFill>
              </a:rPr>
              <a:t>six</a:t>
            </a:r>
            <a:r>
              <a:rPr lang="en-US" b="1">
                <a:solidFill>
                  <a:schemeClr val="bg1"/>
                </a:solidFill>
              </a:rPr>
              <a:t> distinctly-themed sections featuring dozens of actors on a pre-determined course filled with traps, fences, props, mazes, etc.</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2022 (Study 2)</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~35 minute haunted house experience divided into </a:t>
            </a:r>
            <a:r>
              <a:rPr lang="en-US" b="1" u="sng">
                <a:solidFill>
                  <a:schemeClr val="bg1"/>
                </a:solidFill>
              </a:rPr>
              <a:t>four</a:t>
            </a:r>
            <a:r>
              <a:rPr lang="en-US" b="1">
                <a:solidFill>
                  <a:schemeClr val="bg1"/>
                </a:solidFill>
              </a:rPr>
              <a:t> distinctly-themed sections featuring dozens of actors on a pre-determined course filled with traps, fences, props, mazes, etc.</a:t>
            </a:r>
          </a:p>
        </p:txBody>
      </p:sp>
      <p:sp>
        <p:nvSpPr>
          <p:cNvPr id="4" name="Rectangle 3">
            <a:extLst>
              <a:ext uri="{FF2B5EF4-FFF2-40B4-BE49-F238E27FC236}">
                <a16:creationId xmlns:a16="http://schemas.microsoft.com/office/drawing/2014/main" id="{A437B161-0E2F-4C9E-0816-81B6B56380C4}"/>
              </a:ext>
            </a:extLst>
          </p:cNvPr>
          <p:cNvSpPr/>
          <p:nvPr/>
        </p:nvSpPr>
        <p:spPr>
          <a:xfrm>
            <a:off x="5740808" y="1068473"/>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RENAMED</a:t>
            </a:r>
          </a:p>
        </p:txBody>
      </p:sp>
      <p:sp>
        <p:nvSpPr>
          <p:cNvPr id="5" name="Rectangle 4">
            <a:extLst>
              <a:ext uri="{FF2B5EF4-FFF2-40B4-BE49-F238E27FC236}">
                <a16:creationId xmlns:a16="http://schemas.microsoft.com/office/drawing/2014/main" id="{E2502997-6D75-6FAA-7355-EFD4BA94137B}"/>
              </a:ext>
            </a:extLst>
          </p:cNvPr>
          <p:cNvSpPr/>
          <p:nvPr/>
        </p:nvSpPr>
        <p:spPr>
          <a:xfrm>
            <a:off x="7605893" y="1961101"/>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
        <p:nvSpPr>
          <p:cNvPr id="6" name="Rectangle 5">
            <a:extLst>
              <a:ext uri="{FF2B5EF4-FFF2-40B4-BE49-F238E27FC236}">
                <a16:creationId xmlns:a16="http://schemas.microsoft.com/office/drawing/2014/main" id="{A0A668DD-53C9-72DF-3BC7-5B6D1ECED658}"/>
              </a:ext>
            </a:extLst>
          </p:cNvPr>
          <p:cNvSpPr/>
          <p:nvPr/>
        </p:nvSpPr>
        <p:spPr>
          <a:xfrm>
            <a:off x="7946978" y="2792044"/>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Tree>
    <p:extLst>
      <p:ext uri="{BB962C8B-B14F-4D97-AF65-F5344CB8AC3E}">
        <p14:creationId xmlns:p14="http://schemas.microsoft.com/office/powerpoint/2010/main" val="3817140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7" name="Graphic 6" descr="Brain in head with solid fill">
            <a:extLst>
              <a:ext uri="{FF2B5EF4-FFF2-40B4-BE49-F238E27FC236}">
                <a16:creationId xmlns:a16="http://schemas.microsoft.com/office/drawing/2014/main" id="{8AFEA6D4-8BFD-B136-D4D5-E3EF4A36BD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619" y="527294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
        <p:nvSpPr>
          <p:cNvPr id="12" name="TextBox 11">
            <a:extLst>
              <a:ext uri="{FF2B5EF4-FFF2-40B4-BE49-F238E27FC236}">
                <a16:creationId xmlns:a16="http://schemas.microsoft.com/office/drawing/2014/main" id="{B58915D6-E570-6EEC-95D5-CFC7834508EB}"/>
              </a:ext>
            </a:extLst>
          </p:cNvPr>
          <p:cNvSpPr txBox="1"/>
          <p:nvPr/>
        </p:nvSpPr>
        <p:spPr>
          <a:xfrm>
            <a:off x="1841500" y="5500687"/>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fMRI imaging</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339940420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AC56-7470-9269-9A49-80009169FCE1}"/>
              </a:ext>
            </a:extLst>
          </p:cNvPr>
          <p:cNvSpPr>
            <a:spLocks noGrp="1"/>
          </p:cNvSpPr>
          <p:nvPr>
            <p:ph type="title"/>
          </p:nvPr>
        </p:nvSpPr>
        <p:spPr>
          <a:xfrm>
            <a:off x="887024" y="1310174"/>
            <a:ext cx="3274318" cy="4237653"/>
          </a:xfrm>
        </p:spPr>
        <p:txBody>
          <a:bodyPr vert="horz" lIns="91440" tIns="45720" rIns="91440" bIns="45720" rtlCol="0" anchor="ctr">
            <a:normAutofit/>
          </a:bodyPr>
          <a:lstStyle/>
          <a:p>
            <a:r>
              <a:rPr lang="en-US" sz="3200" b="1" kern="1200" dirty="0">
                <a:solidFill>
                  <a:schemeClr val="tx2"/>
                </a:solidFill>
                <a:latin typeface="+mj-lt"/>
                <a:ea typeface="+mj-ea"/>
                <a:cs typeface="+mj-cs"/>
              </a:rPr>
              <a:t>How am I conceptualizing threat in this context?</a:t>
            </a:r>
          </a:p>
        </p:txBody>
      </p:sp>
      <p:graphicFrame>
        <p:nvGraphicFramePr>
          <p:cNvPr id="8" name="TextBox 2">
            <a:extLst>
              <a:ext uri="{FF2B5EF4-FFF2-40B4-BE49-F238E27FC236}">
                <a16:creationId xmlns:a16="http://schemas.microsoft.com/office/drawing/2014/main" id="{013FC805-0C7C-F2B7-4A1E-8E7E78C130F1}"/>
              </a:ext>
            </a:extLst>
          </p:cNvPr>
          <p:cNvGraphicFramePr/>
          <p:nvPr>
            <p:extLst>
              <p:ext uri="{D42A27DB-BD31-4B8C-83A1-F6EECF244321}">
                <p14:modId xmlns:p14="http://schemas.microsoft.com/office/powerpoint/2010/main" val="2626560767"/>
              </p:ext>
            </p:extLst>
          </p:nvPr>
        </p:nvGraphicFramePr>
        <p:xfrm>
          <a:off x="5338564" y="593452"/>
          <a:ext cx="6136348" cy="5664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6806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90311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247203" y="238125"/>
            <a:ext cx="7068725" cy="2492375"/>
          </a:xfrm>
        </p:spPr>
        <p:txBody>
          <a:bodyPr>
            <a:normAutofit fontScale="90000"/>
          </a:bodyPr>
          <a:lstStyle/>
          <a:p>
            <a:pPr algn="ctr"/>
            <a:r>
              <a:rPr lang="en-US" b="1" dirty="0"/>
              <a:t>Some of these questions were not originally conceptualized through a threat framework specifically</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4" name="Picture 3" descr="A wooden block in a hole in a wood surface&#10;&#10;Description automatically generated">
            <a:extLst>
              <a:ext uri="{FF2B5EF4-FFF2-40B4-BE49-F238E27FC236}">
                <a16:creationId xmlns:a16="http://schemas.microsoft.com/office/drawing/2014/main" id="{93E556E0-EBBB-238C-B89B-6A382EE794E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69437" y="2974152"/>
            <a:ext cx="4671718" cy="3506140"/>
          </a:xfrm>
          <a:prstGeom prst="rect">
            <a:avLst/>
          </a:prstGeom>
        </p:spPr>
      </p:pic>
    </p:spTree>
    <p:extLst>
      <p:ext uri="{BB962C8B-B14F-4D97-AF65-F5344CB8AC3E}">
        <p14:creationId xmlns:p14="http://schemas.microsoft.com/office/powerpoint/2010/main" val="128337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8" cstate="hqprint">
            <a:extLst>
              <a:ext uri="{BEBA8EAE-BF5A-486C-A8C5-ECC9F3942E4B}">
                <a14:imgProps xmlns:a14="http://schemas.microsoft.com/office/drawing/2010/main">
                  <a14:imgLayer r:embed="rId9">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20772422">
            <a:off x="9289817" y="2877183"/>
            <a:ext cx="1732414" cy="1208882"/>
          </a:xfrm>
          <a:prstGeom prst="rect">
            <a:avLst/>
          </a:prstGeom>
        </p:spPr>
      </p:pic>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34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9" name="TextBox 8">
            <a:extLst>
              <a:ext uri="{FF2B5EF4-FFF2-40B4-BE49-F238E27FC236}">
                <a16:creationId xmlns:a16="http://schemas.microsoft.com/office/drawing/2014/main" id="{1DCB1613-76A3-74AA-53B7-96ABCEFE2B14}"/>
              </a:ext>
            </a:extLst>
          </p:cNvPr>
          <p:cNvSpPr txBox="1"/>
          <p:nvPr/>
        </p:nvSpPr>
        <p:spPr>
          <a:xfrm>
            <a:off x="609600" y="1595120"/>
            <a:ext cx="58318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br>
              <a:rPr lang="en-US" dirty="0">
                <a:ea typeface="Calibri" panose="020F0502020204030204"/>
                <a:cs typeface="Calibri" panose="020F0502020204030204"/>
              </a:rPr>
            </a:b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pPr marL="285750" indent="-285750">
              <a:buFont typeface="Arial"/>
              <a:buChar char="•"/>
            </a:pPr>
            <a:endParaRPr lang="en-US" dirty="0">
              <a:ea typeface="Calibri" panose="020F0502020204030204"/>
              <a:cs typeface="Calibri" panose="020F0502020204030204"/>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3" name="TextBox 2">
            <a:extLst>
              <a:ext uri="{FF2B5EF4-FFF2-40B4-BE49-F238E27FC236}">
                <a16:creationId xmlns:a16="http://schemas.microsoft.com/office/drawing/2014/main" id="{9FC532B8-2B35-B060-A0A2-10081EA13BA5}"/>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408706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sp>
        <p:nvSpPr>
          <p:cNvPr id="3" name="TextBox 2">
            <a:extLst>
              <a:ext uri="{FF2B5EF4-FFF2-40B4-BE49-F238E27FC236}">
                <a16:creationId xmlns:a16="http://schemas.microsoft.com/office/drawing/2014/main" id="{8208D6E7-E9F0-C7DE-A19E-DD4C1DBA3ED6}"/>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929733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68329" y="3659346"/>
            <a:ext cx="1706494" cy="2537392"/>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605799" y="1422529"/>
            <a:ext cx="2849956" cy="2006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3" name="TextBox 2">
            <a:extLst>
              <a:ext uri="{FF2B5EF4-FFF2-40B4-BE49-F238E27FC236}">
                <a16:creationId xmlns:a16="http://schemas.microsoft.com/office/drawing/2014/main" id="{C326EC8C-E5F0-6D28-C8AE-F17411C701CF}"/>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Tree>
    <p:extLst>
      <p:ext uri="{BB962C8B-B14F-4D97-AF65-F5344CB8AC3E}">
        <p14:creationId xmlns:p14="http://schemas.microsoft.com/office/powerpoint/2010/main" val="410483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4" name="TextBox 3">
            <a:extLst>
              <a:ext uri="{FF2B5EF4-FFF2-40B4-BE49-F238E27FC236}">
                <a16:creationId xmlns:a16="http://schemas.microsoft.com/office/drawing/2014/main" id="{F5AAF06C-40D6-ED2B-964A-72A5D555D3A8}"/>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2" name="Picture 1" descr="Katelyn Cliver - Graduate Research Assistant - Drexel University | LinkedIn">
            <a:extLst>
              <a:ext uri="{FF2B5EF4-FFF2-40B4-BE49-F238E27FC236}">
                <a16:creationId xmlns:a16="http://schemas.microsoft.com/office/drawing/2014/main" id="{38784FD1-0F51-D502-6585-CBE8BF57E5B0}"/>
              </a:ext>
            </a:extLst>
          </p:cNvPr>
          <p:cNvPicPr>
            <a:picLocks noChangeAspect="1"/>
          </p:cNvPicPr>
          <p:nvPr/>
        </p:nvPicPr>
        <p:blipFill rotWithShape="1">
          <a:blip r:embed="rId4"/>
          <a:srcRect l="10370" t="3333" r="11952" b="25555"/>
          <a:stretch/>
        </p:blipFill>
        <p:spPr>
          <a:xfrm>
            <a:off x="1016000" y="4607560"/>
            <a:ext cx="2110546" cy="1940564"/>
          </a:xfrm>
          <a:prstGeom prst="rect">
            <a:avLst/>
          </a:prstGeom>
        </p:spPr>
      </p:pic>
      <p:pic>
        <p:nvPicPr>
          <p:cNvPr id="3" name="Picture 2" descr="People | Adaptive Memory Lab">
            <a:extLst>
              <a:ext uri="{FF2B5EF4-FFF2-40B4-BE49-F238E27FC236}">
                <a16:creationId xmlns:a16="http://schemas.microsoft.com/office/drawing/2014/main" id="{4A5EB4A3-DC2E-5DE9-E0A4-450573744948}"/>
              </a:ext>
            </a:extLst>
          </p:cNvPr>
          <p:cNvPicPr>
            <a:picLocks noChangeAspect="1"/>
          </p:cNvPicPr>
          <p:nvPr/>
        </p:nvPicPr>
        <p:blipFill rotWithShape="1">
          <a:blip r:embed="rId5"/>
          <a:srcRect l="12222" t="-370" r="10741" b="28519"/>
          <a:stretch/>
        </p:blipFill>
        <p:spPr>
          <a:xfrm>
            <a:off x="3911600" y="4597400"/>
            <a:ext cx="2113282" cy="1940561"/>
          </a:xfrm>
          <a:prstGeom prst="rect">
            <a:avLst/>
          </a:prstGeom>
        </p:spPr>
      </p:pic>
    </p:spTree>
    <p:extLst>
      <p:ext uri="{BB962C8B-B14F-4D97-AF65-F5344CB8AC3E}">
        <p14:creationId xmlns:p14="http://schemas.microsoft.com/office/powerpoint/2010/main" val="3916649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2001460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2" name="Rectangle 1">
            <a:extLst>
              <a:ext uri="{FF2B5EF4-FFF2-40B4-BE49-F238E27FC236}">
                <a16:creationId xmlns:a16="http://schemas.microsoft.com/office/drawing/2014/main" id="{164ACEF1-1DBB-1F26-115F-0D003F89FB8D}"/>
              </a:ext>
            </a:extLst>
          </p:cNvPr>
          <p:cNvSpPr/>
          <p:nvPr/>
        </p:nvSpPr>
        <p:spPr>
          <a:xfrm>
            <a:off x="1192161" y="1093838"/>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9C02A27-E3FA-FDBF-95E1-3E7A19A6289B}"/>
              </a:ext>
            </a:extLst>
          </p:cNvPr>
          <p:cNvSpPr/>
          <p:nvPr/>
        </p:nvSpPr>
        <p:spPr>
          <a:xfrm>
            <a:off x="4535128" y="1044676"/>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4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108865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
        <p:nvSpPr>
          <p:cNvPr id="3" name="Rectangle 2">
            <a:extLst>
              <a:ext uri="{FF2B5EF4-FFF2-40B4-BE49-F238E27FC236}">
                <a16:creationId xmlns:a16="http://schemas.microsoft.com/office/drawing/2014/main" id="{47C5AD6F-FFE6-78D9-4629-2EEC139FC47A}"/>
              </a:ext>
            </a:extLst>
          </p:cNvPr>
          <p:cNvSpPr/>
          <p:nvPr/>
        </p:nvSpPr>
        <p:spPr>
          <a:xfrm>
            <a:off x="1241322" y="4424515"/>
            <a:ext cx="1843547" cy="18558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ADC9CF-4921-2E63-B372-B2A4BCA63B3B}"/>
              </a:ext>
            </a:extLst>
          </p:cNvPr>
          <p:cNvSpPr/>
          <p:nvPr/>
        </p:nvSpPr>
        <p:spPr>
          <a:xfrm>
            <a:off x="4559708" y="4424514"/>
            <a:ext cx="1843547" cy="19295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797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Tree>
    <p:extLst>
      <p:ext uri="{BB962C8B-B14F-4D97-AF65-F5344CB8AC3E}">
        <p14:creationId xmlns:p14="http://schemas.microsoft.com/office/powerpoint/2010/main" val="4578976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019A2F-4AAF-E2ED-D83F-54DC189D2AAD}"/>
              </a:ext>
            </a:extLst>
          </p:cNvPr>
          <p:cNvSpPr txBox="1"/>
          <p:nvPr/>
        </p:nvSpPr>
        <p:spPr>
          <a:xfrm>
            <a:off x="6502400" y="3149600"/>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Memory for temporal order and item-temporal order context actually seems to improve under threat</a:t>
            </a:r>
            <a:br>
              <a:rPr lang="en-US" dirty="0"/>
            </a:b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04528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ea typeface="Calibri"/>
              <a:cs typeface="Calibri"/>
            </a:endParaRPr>
          </a:p>
        </p:txBody>
      </p:sp>
    </p:spTree>
    <p:extLst>
      <p:ext uri="{BB962C8B-B14F-4D97-AF65-F5344CB8AC3E}">
        <p14:creationId xmlns:p14="http://schemas.microsoft.com/office/powerpoint/2010/main" val="4976089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201321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spTree>
    <p:extLst>
      <p:ext uri="{BB962C8B-B14F-4D97-AF65-F5344CB8AC3E}">
        <p14:creationId xmlns:p14="http://schemas.microsoft.com/office/powerpoint/2010/main" val="367655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3B21C7A-EE53-2F61-1C3E-EFCD5977F647}"/>
              </a:ext>
            </a:extLst>
          </p:cNvPr>
          <p:cNvGrpSpPr/>
          <p:nvPr/>
        </p:nvGrpSpPr>
        <p:grpSpPr>
          <a:xfrm>
            <a:off x="6605799" y="1422529"/>
            <a:ext cx="4869024" cy="4774209"/>
            <a:chOff x="6605799" y="1422529"/>
            <a:chExt cx="4869024" cy="4774209"/>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68329" y="3659346"/>
              <a:ext cx="1706494" cy="2537392"/>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605799" y="1422529"/>
              <a:ext cx="2849956" cy="2006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grpSp>
      <p:sp>
        <p:nvSpPr>
          <p:cNvPr id="2" name="TextBox 1">
            <a:extLst>
              <a:ext uri="{FF2B5EF4-FFF2-40B4-BE49-F238E27FC236}">
                <a16:creationId xmlns:a16="http://schemas.microsoft.com/office/drawing/2014/main" id="{28F362C1-FF63-0AEB-54CE-F2F47883DC68}"/>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531508" y="338096"/>
            <a:ext cx="5344155" cy="646331"/>
          </a:xfrm>
          <a:prstGeom prst="rect">
            <a:avLst/>
          </a:prstGeom>
          <a:noFill/>
        </p:spPr>
        <p:txBody>
          <a:bodyPr wrap="square" rtlCol="0">
            <a:spAutoFit/>
          </a:bodyPr>
          <a:lstStyle/>
          <a:p>
            <a:pPr algn="ctr"/>
            <a:r>
              <a:rPr lang="en-US" sz="3600" b="1" dirty="0"/>
              <a:t>Regulation Strategy </a:t>
            </a:r>
            <a:r>
              <a:rPr lang="en-US" sz="3600" b="1" dirty="0">
                <a:solidFill>
                  <a:schemeClr val="accent6"/>
                </a:solidFill>
              </a:rPr>
              <a:t>Choice</a:t>
            </a:r>
            <a:endParaRPr lang="en-US" sz="3600" dirty="0">
              <a:solidFill>
                <a:schemeClr val="accent6"/>
              </a:solidFill>
            </a:endParaRPr>
          </a:p>
        </p:txBody>
      </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36495" y="1801574"/>
            <a:ext cx="5127713" cy="3254852"/>
          </a:xfrm>
          <a:prstGeom prst="rect">
            <a:avLst/>
          </a:prstGeom>
        </p:spPr>
      </p:pic>
    </p:spTree>
    <p:extLst>
      <p:ext uri="{BB962C8B-B14F-4D97-AF65-F5344CB8AC3E}">
        <p14:creationId xmlns:p14="http://schemas.microsoft.com/office/powerpoint/2010/main" val="1780924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pic>
        <p:nvPicPr>
          <p:cNvPr id="18" name="Picture 17" descr="PBS graduate student Joanne Stasiak to give a conference highlight talk |  Psychological &amp; Brain Sciences | UCSB">
            <a:extLst>
              <a:ext uri="{FF2B5EF4-FFF2-40B4-BE49-F238E27FC236}">
                <a16:creationId xmlns:a16="http://schemas.microsoft.com/office/drawing/2014/main" id="{213C6F15-3FB6-FD40-A67B-52AB1589D70E}"/>
              </a:ext>
            </a:extLst>
          </p:cNvPr>
          <p:cNvPicPr>
            <a:picLocks noChangeAspect="1"/>
          </p:cNvPicPr>
          <p:nvPr/>
        </p:nvPicPr>
        <p:blipFill>
          <a:blip r:embed="rId3"/>
          <a:stretch>
            <a:fillRect/>
          </a:stretch>
        </p:blipFill>
        <p:spPr>
          <a:xfrm>
            <a:off x="7650111" y="725897"/>
            <a:ext cx="3835809" cy="5098947"/>
          </a:xfrm>
          <a:prstGeom prst="rect">
            <a:avLst/>
          </a:prstGeom>
        </p:spPr>
      </p:pic>
    </p:spTree>
    <p:extLst>
      <p:ext uri="{BB962C8B-B14F-4D97-AF65-F5344CB8AC3E}">
        <p14:creationId xmlns:p14="http://schemas.microsoft.com/office/powerpoint/2010/main" val="2419889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74173"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
        <p:nvSpPr>
          <p:cNvPr id="4" name="Rectangle 3">
            <a:extLst>
              <a:ext uri="{FF2B5EF4-FFF2-40B4-BE49-F238E27FC236}">
                <a16:creationId xmlns:a16="http://schemas.microsoft.com/office/drawing/2014/main" id="{56587238-D059-D143-8C80-50D8B32FF1E3}"/>
              </a:ext>
            </a:extLst>
          </p:cNvPr>
          <p:cNvSpPr/>
          <p:nvPr/>
        </p:nvSpPr>
        <p:spPr>
          <a:xfrm>
            <a:off x="6870289" y="1966450"/>
            <a:ext cx="4866966" cy="2937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744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Tree>
    <p:extLst>
      <p:ext uri="{BB962C8B-B14F-4D97-AF65-F5344CB8AC3E}">
        <p14:creationId xmlns:p14="http://schemas.microsoft.com/office/powerpoint/2010/main" val="39764069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
        <p:nvSpPr>
          <p:cNvPr id="4" name="Rectangle 3">
            <a:extLst>
              <a:ext uri="{FF2B5EF4-FFF2-40B4-BE49-F238E27FC236}">
                <a16:creationId xmlns:a16="http://schemas.microsoft.com/office/drawing/2014/main" id="{CF133DB0-A309-3984-E92F-C3171D490282}"/>
              </a:ext>
            </a:extLst>
          </p:cNvPr>
          <p:cNvSpPr/>
          <p:nvPr/>
        </p:nvSpPr>
        <p:spPr>
          <a:xfrm>
            <a:off x="7017774" y="2027903"/>
            <a:ext cx="3760838" cy="3109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6651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604616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r>
              <a:rPr lang="en-US" dirty="0">
                <a:ea typeface="Calibri"/>
                <a:cs typeface="Calibri"/>
              </a:rPr>
              <a:t>Individuals tended to recall events that they explicitly labeled as fear-evoking as being more intense than they reported at the time of the event.</a:t>
            </a: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2396494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F4F364230FDE40866A7645F1D40DA6" ma:contentTypeVersion="15" ma:contentTypeDescription="Create a new document." ma:contentTypeScope="" ma:versionID="5d5d2d44a6e466a5276c1d0af32e368d">
  <xsd:schema xmlns:xsd="http://www.w3.org/2001/XMLSchema" xmlns:xs="http://www.w3.org/2001/XMLSchema" xmlns:p="http://schemas.microsoft.com/office/2006/metadata/properties" xmlns:ns3="8dd5b7cb-4fd9-4417-8303-5ed4863aadae" xmlns:ns4="b6ee57d5-0dcc-4325-a065-1fb3f73dada0" targetNamespace="http://schemas.microsoft.com/office/2006/metadata/properties" ma:root="true" ma:fieldsID="c5352c4279b6bbaf8e911314852749a7" ns3:_="" ns4:_="">
    <xsd:import namespace="8dd5b7cb-4fd9-4417-8303-5ed4863aadae"/>
    <xsd:import namespace="b6ee57d5-0dcc-4325-a065-1fb3f73dad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d5b7cb-4fd9-4417-8303-5ed4863aa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ee57d5-0dcc-4325-a065-1fb3f73dad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D1A098-AE1B-4696-8313-126CEF3E5FC0}">
  <ds:schemaRefs>
    <ds:schemaRef ds:uri="http://schemas.microsoft.com/sharepoint/v3/contenttype/forms"/>
  </ds:schemaRefs>
</ds:datastoreItem>
</file>

<file path=customXml/itemProps2.xml><?xml version="1.0" encoding="utf-8"?>
<ds:datastoreItem xmlns:ds="http://schemas.openxmlformats.org/officeDocument/2006/customXml" ds:itemID="{E5A85DFA-917E-4F50-959E-082D0D2A701D}">
  <ds:schemaRefs>
    <ds:schemaRef ds:uri="8dd5b7cb-4fd9-4417-8303-5ed4863aadae"/>
    <ds:schemaRef ds:uri="b6ee57d5-0dcc-4325-a065-1fb3f73dada0"/>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EC752F-0CDF-4A21-BC4E-BB51AB8A3EA9}">
  <ds:schemaRefs>
    <ds:schemaRef ds:uri="b6ee57d5-0dcc-4325-a065-1fb3f73dada0"/>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8dd5b7cb-4fd9-4417-8303-5ed4863aada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728</TotalTime>
  <Words>5865</Words>
  <Application>Microsoft Office PowerPoint</Application>
  <PresentationFormat>Widescreen</PresentationFormat>
  <Paragraphs>1129</Paragraphs>
  <Slides>95</Slides>
  <Notes>84</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Sincere Appreciation to:</vt:lpstr>
      <vt:lpstr>PowerPoint Presentation</vt:lpstr>
      <vt:lpstr>PowerPoint Presentation</vt:lpstr>
      <vt:lpstr>PowerPoint Presentation</vt:lpstr>
      <vt:lpstr>PowerPoint Presentation</vt:lpstr>
      <vt:lpstr>Data Collected</vt:lpstr>
      <vt:lpstr>How am I conceptualizing threat in this context?</vt:lpstr>
      <vt:lpstr>Data Collected</vt:lpstr>
      <vt:lpstr>Some of these questions were not originally conceptualized through a threat framework specifically</vt:lpstr>
      <vt:lpstr>PowerPoint Presentation</vt:lpstr>
      <vt:lpstr>Memory Under Threat</vt:lpstr>
      <vt:lpstr>Memory Under Threat</vt:lpstr>
      <vt:lpstr>Memory Under Threat</vt:lpstr>
      <vt:lpstr>Memory Under Threat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Jennifer L.</cp:lastModifiedBy>
  <cp:revision>504</cp:revision>
  <dcterms:created xsi:type="dcterms:W3CDTF">2023-10-09T00:18:54Z</dcterms:created>
  <dcterms:modified xsi:type="dcterms:W3CDTF">2023-11-28T16:12:07Z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0x010100D8F4F364230FDE40866A7645F1D40DA6</vt:lpwstr>
  </property>
</Properties>
</file>